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Default Extension="gif" ContentType="image/gif"/>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39"/>
  </p:notesMasterIdLst>
  <p:sldIdLst>
    <p:sldId id="256" r:id="rId2"/>
    <p:sldId id="257" r:id="rId3"/>
    <p:sldId id="258" r:id="rId4"/>
    <p:sldId id="259" r:id="rId5"/>
    <p:sldId id="261" r:id="rId6"/>
    <p:sldId id="28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296" r:id="rId23"/>
    <p:sldId id="298" r:id="rId24"/>
    <p:sldId id="299" r:id="rId25"/>
    <p:sldId id="301" r:id="rId26"/>
    <p:sldId id="302" r:id="rId27"/>
    <p:sldId id="303" r:id="rId28"/>
    <p:sldId id="304" r:id="rId29"/>
    <p:sldId id="305" r:id="rId30"/>
    <p:sldId id="306" r:id="rId31"/>
    <p:sldId id="307" r:id="rId32"/>
    <p:sldId id="308" r:id="rId33"/>
    <p:sldId id="309" r:id="rId34"/>
    <p:sldId id="310" r:id="rId35"/>
    <p:sldId id="311" r:id="rId36"/>
    <p:sldId id="312" r:id="rId37"/>
    <p:sldId id="300" r:id="rId38"/>
  </p:sldIdLst>
  <p:sldSz cx="12192000" cy="6858000"/>
  <p:notesSz cx="6858000" cy="9144000"/>
  <p:embeddedFontLst>
    <p:embeddedFont>
      <p:font typeface="Rubik Medium" charset="-79"/>
      <p:regular r:id="rId40"/>
      <p:bold r:id="rId41"/>
      <p:italic r:id="rId42"/>
      <p:boldItalic r:id="rId43"/>
    </p:embeddedFont>
    <p:embeddedFont>
      <p:font typeface="Calibri"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9BEEDD0B-DE68-4259-AE5D-B83B3E7C6A0D}">
  <a:tblStyle styleId="{9BEEDD0B-DE68-4259-AE5D-B83B3E7C6A0D}"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97" autoAdjust="0"/>
    <p:restoredTop sz="94638" autoAdjust="0"/>
  </p:normalViewPr>
  <p:slideViewPr>
    <p:cSldViewPr snapToGrid="0">
      <p:cViewPr varScale="1">
        <p:scale>
          <a:sx n="63" d="100"/>
          <a:sy n="63" d="100"/>
        </p:scale>
        <p:origin x="-126" y="-23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gif>
</file>

<file path=ppt/media/image14.jpeg>
</file>

<file path=ppt/media/image15.png>
</file>

<file path=ppt/media/image16.png>
</file>

<file path=ppt/media/image17.jpeg>
</file>

<file path=ppt/media/image18.png>
</file>

<file path=ppt/media/image19.jpeg>
</file>

<file path=ppt/media/image2.png>
</file>

<file path=ppt/media/image20.gif>
</file>

<file path=ppt/media/image21.jpe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7" name="Google Shape;15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5" name="Google Shape;36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1" name="Google Shape;37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7" name="Google Shape;37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3" name="Google Shape;383;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0" name="Google Shape;390;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8" name="Google Shape;39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5" name="Google Shape;405;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1" name="Google Shape;411;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419" name="Google Shape;419;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9" name="Google Shape;429;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6" name="Google Shape;436;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3" name="Google Shape;44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9" name="Google Shape;449;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3" name="Google Shape;463;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0" name="Google Shape;470;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4: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5: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6: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7: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8: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9: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0: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pPr marL="0" lvl="0" indent="0" algn="r" rtl="0">
                <a:lnSpc>
                  <a:spcPct val="100000"/>
                </a:lnSpc>
                <a:spcBef>
                  <a:spcPts val="0"/>
                </a:spcBef>
                <a:spcAft>
                  <a:spcPts val="0"/>
                </a:spcAft>
                <a:buSzPts val="1400"/>
                <a:buNone/>
              </a:pPr>
              <a:t>37</a:t>
            </a:fld>
            <a:endParaRPr/>
          </a:p>
        </p:txBody>
      </p:sp>
      <p:sp>
        <p:nvSpPr>
          <p:cNvPr id="476" name="Google Shape;476;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7" name="Google Shape;477;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6" name="Google Shape;17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1" name="Google Shape;341;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3" name="Google Shape;353;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pic>
        <p:nvPicPr>
          <p:cNvPr id="17" name="Google Shape;17;p2" descr="Droplets-HD-Title-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8" name="Google Shape;18;p2"/>
          <p:cNvSpPr txBox="1">
            <a:spLocks noGrp="1"/>
          </p:cNvSpPr>
          <p:nvPr>
            <p:ph type="ctrTitle"/>
          </p:nvPr>
        </p:nvSpPr>
        <p:spPr>
          <a:xfrm>
            <a:off x="1751012" y="1300785"/>
            <a:ext cx="8689976" cy="250921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800"/>
              <a:buFont typeface="Twentieth Century"/>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751012" y="3886200"/>
            <a:ext cx="8689976" cy="1371599"/>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SzPts val="2200"/>
              <a:buNone/>
              <a:defRPr sz="2200">
                <a:solidFill>
                  <a:srgbClr val="7F7F7F"/>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a:endParaRPr/>
          </a:p>
        </p:txBody>
      </p:sp>
      <p:sp>
        <p:nvSpPr>
          <p:cNvPr id="20" name="Google Shape;20;p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2"/>
        <p:cNvGrpSpPr/>
        <p:nvPr/>
      </p:nvGrpSpPr>
      <p:grpSpPr>
        <a:xfrm>
          <a:off x="0" y="0"/>
          <a:ext cx="0" cy="0"/>
          <a:chOff x="0" y="0"/>
          <a:chExt cx="0" cy="0"/>
        </a:xfrm>
      </p:grpSpPr>
      <p:pic>
        <p:nvPicPr>
          <p:cNvPr id="83" name="Google Shape;83;p1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4" name="Google Shape;84;p11"/>
          <p:cNvSpPr txBox="1">
            <a:spLocks noGrp="1"/>
          </p:cNvSpPr>
          <p:nvPr>
            <p:ph type="title"/>
          </p:nvPr>
        </p:nvSpPr>
        <p:spPr>
          <a:xfrm>
            <a:off x="913794" y="4289374"/>
            <a:ext cx="10364432" cy="81161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1"/>
          <p:cNvSpPr>
            <a:spLocks noGrp="1"/>
          </p:cNvSpPr>
          <p:nvPr>
            <p:ph type="pic" idx="2"/>
          </p:nvPr>
        </p:nvSpPr>
        <p:spPr>
          <a:xfrm>
            <a:off x="1184744" y="698261"/>
            <a:ext cx="9822532" cy="3214136"/>
          </a:xfrm>
          <a:prstGeom prst="roundRect">
            <a:avLst>
              <a:gd name="adj" fmla="val 4944"/>
            </a:avLst>
          </a:prstGeom>
          <a:noFill/>
          <a:ln w="82550" cap="sq" cmpd="sng">
            <a:solidFill>
              <a:srgbClr val="EAEAEA"/>
            </a:solidFill>
            <a:prstDash val="solid"/>
            <a:miter lim="800000"/>
            <a:headEnd type="none" w="sm" len="sm"/>
            <a:tailEnd type="none" w="sm" len="sm"/>
          </a:ln>
        </p:spPr>
      </p:sp>
      <p:sp>
        <p:nvSpPr>
          <p:cNvPr id="86" name="Google Shape;86;p11"/>
          <p:cNvSpPr txBox="1">
            <a:spLocks noGrp="1"/>
          </p:cNvSpPr>
          <p:nvPr>
            <p:ph type="body" idx="1"/>
          </p:nvPr>
        </p:nvSpPr>
        <p:spPr>
          <a:xfrm>
            <a:off x="913774" y="5108728"/>
            <a:ext cx="10364452"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7" name="Google Shape;87;p1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0"/>
        <p:cNvGrpSpPr/>
        <p:nvPr/>
      </p:nvGrpSpPr>
      <p:grpSpPr>
        <a:xfrm>
          <a:off x="0" y="0"/>
          <a:ext cx="0" cy="0"/>
          <a:chOff x="0" y="0"/>
          <a:chExt cx="0" cy="0"/>
        </a:xfrm>
      </p:grpSpPr>
      <p:pic>
        <p:nvPicPr>
          <p:cNvPr id="91" name="Google Shape;91;p1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2" name="Google Shape;92;p12"/>
          <p:cNvSpPr txBox="1">
            <a:spLocks noGrp="1"/>
          </p:cNvSpPr>
          <p:nvPr>
            <p:ph type="title"/>
          </p:nvPr>
        </p:nvSpPr>
        <p:spPr>
          <a:xfrm>
            <a:off x="913774" y="609599"/>
            <a:ext cx="10364452" cy="342724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2"/>
          <p:cNvSpPr txBox="1">
            <a:spLocks noGrp="1"/>
          </p:cNvSpPr>
          <p:nvPr>
            <p:ph type="body" idx="1"/>
          </p:nvPr>
        </p:nvSpPr>
        <p:spPr>
          <a:xfrm>
            <a:off x="913775" y="4204821"/>
            <a:ext cx="1036445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4" name="Google Shape;94;p1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1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7"/>
        <p:cNvGrpSpPr/>
        <p:nvPr/>
      </p:nvGrpSpPr>
      <p:grpSpPr>
        <a:xfrm>
          <a:off x="0" y="0"/>
          <a:ext cx="0" cy="0"/>
          <a:chOff x="0" y="0"/>
          <a:chExt cx="0" cy="0"/>
        </a:xfrm>
      </p:grpSpPr>
      <p:pic>
        <p:nvPicPr>
          <p:cNvPr id="98" name="Google Shape;98;p1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9" name="Google Shape;99;p13"/>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3"/>
          <p:cNvSpPr txBox="1">
            <a:spLocks noGrp="1"/>
          </p:cNvSpPr>
          <p:nvPr>
            <p:ph type="body" idx="1"/>
          </p:nvPr>
        </p:nvSpPr>
        <p:spPr>
          <a:xfrm>
            <a:off x="1720644" y="3610032"/>
            <a:ext cx="8752299" cy="59478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1" name="Google Shape;101;p13"/>
          <p:cNvSpPr txBox="1">
            <a:spLocks noGrp="1"/>
          </p:cNvSpPr>
          <p:nvPr>
            <p:ph type="body" idx="2"/>
          </p:nvPr>
        </p:nvSpPr>
        <p:spPr>
          <a:xfrm>
            <a:off x="913774" y="4372796"/>
            <a:ext cx="10364452" cy="142105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2" name="Google Shape;102;p1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1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1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05" name="Google Shape;105;p13"/>
          <p:cNvSpPr txBox="1"/>
          <p:nvPr/>
        </p:nvSpPr>
        <p:spPr>
          <a:xfrm>
            <a:off x="1001488" y="75416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
        <p:nvSpPr>
          <p:cNvPr id="106" name="Google Shape;106;p13"/>
          <p:cNvSpPr txBox="1"/>
          <p:nvPr/>
        </p:nvSpPr>
        <p:spPr>
          <a:xfrm>
            <a:off x="10557558" y="2993578"/>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7"/>
        <p:cNvGrpSpPr/>
        <p:nvPr/>
      </p:nvGrpSpPr>
      <p:grpSpPr>
        <a:xfrm>
          <a:off x="0" y="0"/>
          <a:ext cx="0" cy="0"/>
          <a:chOff x="0" y="0"/>
          <a:chExt cx="0" cy="0"/>
        </a:xfrm>
      </p:grpSpPr>
      <p:pic>
        <p:nvPicPr>
          <p:cNvPr id="108" name="Google Shape;108;p1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09" name="Google Shape;109;p14"/>
          <p:cNvSpPr txBox="1">
            <a:spLocks noGrp="1"/>
          </p:cNvSpPr>
          <p:nvPr>
            <p:ph type="title"/>
          </p:nvPr>
        </p:nvSpPr>
        <p:spPr>
          <a:xfrm>
            <a:off x="913775" y="2138721"/>
            <a:ext cx="10364452"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14"/>
          <p:cNvSpPr txBox="1">
            <a:spLocks noGrp="1"/>
          </p:cNvSpPr>
          <p:nvPr>
            <p:ph type="body" idx="1"/>
          </p:nvPr>
        </p:nvSpPr>
        <p:spPr>
          <a:xfrm>
            <a:off x="913775" y="4662335"/>
            <a:ext cx="10364452"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11" name="Google Shape;111;p1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1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4"/>
        <p:cNvGrpSpPr/>
        <p:nvPr/>
      </p:nvGrpSpPr>
      <p:grpSpPr>
        <a:xfrm>
          <a:off x="0" y="0"/>
          <a:ext cx="0" cy="0"/>
          <a:chOff x="0" y="0"/>
          <a:chExt cx="0" cy="0"/>
        </a:xfrm>
      </p:grpSpPr>
      <p:pic>
        <p:nvPicPr>
          <p:cNvPr id="115" name="Google Shape;115;p1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6" name="Google Shape;116;p15"/>
          <p:cNvSpPr txBox="1">
            <a:spLocks noGrp="1"/>
          </p:cNvSpPr>
          <p:nvPr>
            <p:ph type="title"/>
          </p:nvPr>
        </p:nvSpPr>
        <p:spPr>
          <a:xfrm>
            <a:off x="913774" y="609600"/>
            <a:ext cx="10364452" cy="160509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15"/>
          <p:cNvSpPr txBox="1">
            <a:spLocks noGrp="1"/>
          </p:cNvSpPr>
          <p:nvPr>
            <p:ph type="body" idx="1"/>
          </p:nvPr>
        </p:nvSpPr>
        <p:spPr>
          <a:xfrm>
            <a:off x="913774" y="2367093"/>
            <a:ext cx="3298976"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18" name="Google Shape;118;p15"/>
          <p:cNvSpPr txBox="1">
            <a:spLocks noGrp="1"/>
          </p:cNvSpPr>
          <p:nvPr>
            <p:ph type="body" idx="2"/>
          </p:nvPr>
        </p:nvSpPr>
        <p:spPr>
          <a:xfrm>
            <a:off x="913774" y="2943355"/>
            <a:ext cx="3298976"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19" name="Google Shape;119;p15"/>
          <p:cNvSpPr txBox="1">
            <a:spLocks noGrp="1"/>
          </p:cNvSpPr>
          <p:nvPr>
            <p:ph type="body" idx="3"/>
          </p:nvPr>
        </p:nvSpPr>
        <p:spPr>
          <a:xfrm>
            <a:off x="4452389" y="2367093"/>
            <a:ext cx="329152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0" name="Google Shape;120;p15"/>
          <p:cNvSpPr txBox="1">
            <a:spLocks noGrp="1"/>
          </p:cNvSpPr>
          <p:nvPr>
            <p:ph type="body" idx="4"/>
          </p:nvPr>
        </p:nvSpPr>
        <p:spPr>
          <a:xfrm>
            <a:off x="4441348" y="2943355"/>
            <a:ext cx="3303351"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1" name="Google Shape;121;p15"/>
          <p:cNvSpPr txBox="1">
            <a:spLocks noGrp="1"/>
          </p:cNvSpPr>
          <p:nvPr>
            <p:ph type="body" idx="5"/>
          </p:nvPr>
        </p:nvSpPr>
        <p:spPr>
          <a:xfrm>
            <a:off x="7973298" y="2367093"/>
            <a:ext cx="33049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2" name="Google Shape;122;p15"/>
          <p:cNvSpPr txBox="1">
            <a:spLocks noGrp="1"/>
          </p:cNvSpPr>
          <p:nvPr>
            <p:ph type="body" idx="6"/>
          </p:nvPr>
        </p:nvSpPr>
        <p:spPr>
          <a:xfrm>
            <a:off x="7973298" y="2943355"/>
            <a:ext cx="3304928"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3" name="Google Shape;123;p1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1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1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6"/>
        <p:cNvGrpSpPr/>
        <p:nvPr/>
      </p:nvGrpSpPr>
      <p:grpSpPr>
        <a:xfrm>
          <a:off x="0" y="0"/>
          <a:ext cx="0" cy="0"/>
          <a:chOff x="0" y="0"/>
          <a:chExt cx="0" cy="0"/>
        </a:xfrm>
      </p:grpSpPr>
      <p:pic>
        <p:nvPicPr>
          <p:cNvPr id="127" name="Google Shape;127;p1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28" name="Google Shape;128;p16"/>
          <p:cNvSpPr txBox="1">
            <a:spLocks noGrp="1"/>
          </p:cNvSpPr>
          <p:nvPr>
            <p:ph type="title"/>
          </p:nvPr>
        </p:nvSpPr>
        <p:spPr>
          <a:xfrm>
            <a:off x="913774" y="610772"/>
            <a:ext cx="10364452" cy="160392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16"/>
          <p:cNvSpPr txBox="1">
            <a:spLocks noGrp="1"/>
          </p:cNvSpPr>
          <p:nvPr>
            <p:ph type="body" idx="1"/>
          </p:nvPr>
        </p:nvSpPr>
        <p:spPr>
          <a:xfrm>
            <a:off x="913774" y="4204820"/>
            <a:ext cx="3296409"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0" name="Google Shape;130;p16"/>
          <p:cNvSpPr>
            <a:spLocks noGrp="1"/>
          </p:cNvSpPr>
          <p:nvPr>
            <p:ph type="pic" idx="2"/>
          </p:nvPr>
        </p:nvSpPr>
        <p:spPr>
          <a:xfrm>
            <a:off x="913774" y="2367093"/>
            <a:ext cx="3296409" cy="1524000"/>
          </a:xfrm>
          <a:prstGeom prst="roundRect">
            <a:avLst>
              <a:gd name="adj" fmla="val 9363"/>
            </a:avLst>
          </a:prstGeom>
          <a:noFill/>
          <a:ln w="82550" cap="sq" cmpd="sng">
            <a:solidFill>
              <a:srgbClr val="EAEAEA"/>
            </a:solidFill>
            <a:prstDash val="solid"/>
            <a:miter lim="800000"/>
            <a:headEnd type="none" w="sm" len="sm"/>
            <a:tailEnd type="none" w="sm" len="sm"/>
          </a:ln>
        </p:spPr>
      </p:sp>
      <p:sp>
        <p:nvSpPr>
          <p:cNvPr id="131" name="Google Shape;131;p16"/>
          <p:cNvSpPr txBox="1">
            <a:spLocks noGrp="1"/>
          </p:cNvSpPr>
          <p:nvPr>
            <p:ph type="body" idx="3"/>
          </p:nvPr>
        </p:nvSpPr>
        <p:spPr>
          <a:xfrm>
            <a:off x="913774" y="4781082"/>
            <a:ext cx="3296409" cy="101011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2" name="Google Shape;132;p16"/>
          <p:cNvSpPr txBox="1">
            <a:spLocks noGrp="1"/>
          </p:cNvSpPr>
          <p:nvPr>
            <p:ph type="body" idx="4"/>
          </p:nvPr>
        </p:nvSpPr>
        <p:spPr>
          <a:xfrm>
            <a:off x="4442759" y="4204820"/>
            <a:ext cx="33018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3" name="Google Shape;133;p16"/>
          <p:cNvSpPr>
            <a:spLocks noGrp="1"/>
          </p:cNvSpPr>
          <p:nvPr>
            <p:ph type="pic" idx="5"/>
          </p:nvPr>
        </p:nvSpPr>
        <p:spPr>
          <a:xfrm>
            <a:off x="4441348" y="2367093"/>
            <a:ext cx="3303352"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4" name="Google Shape;134;p16"/>
          <p:cNvSpPr txBox="1">
            <a:spLocks noGrp="1"/>
          </p:cNvSpPr>
          <p:nvPr>
            <p:ph type="body" idx="6"/>
          </p:nvPr>
        </p:nvSpPr>
        <p:spPr>
          <a:xfrm>
            <a:off x="4441348" y="4781080"/>
            <a:ext cx="3303352" cy="101011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5" name="Google Shape;135;p16"/>
          <p:cNvSpPr txBox="1">
            <a:spLocks noGrp="1"/>
          </p:cNvSpPr>
          <p:nvPr>
            <p:ph type="body" idx="7"/>
          </p:nvPr>
        </p:nvSpPr>
        <p:spPr>
          <a:xfrm>
            <a:off x="7973298" y="4204820"/>
            <a:ext cx="330068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6" name="Google Shape;136;p16"/>
          <p:cNvSpPr>
            <a:spLocks noGrp="1"/>
          </p:cNvSpPr>
          <p:nvPr>
            <p:ph type="pic" idx="8"/>
          </p:nvPr>
        </p:nvSpPr>
        <p:spPr>
          <a:xfrm>
            <a:off x="7973298" y="2367093"/>
            <a:ext cx="3304928"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7" name="Google Shape;137;p16"/>
          <p:cNvSpPr txBox="1">
            <a:spLocks noGrp="1"/>
          </p:cNvSpPr>
          <p:nvPr>
            <p:ph type="body" idx="9"/>
          </p:nvPr>
        </p:nvSpPr>
        <p:spPr>
          <a:xfrm>
            <a:off x="7973173" y="4781078"/>
            <a:ext cx="3305053" cy="101012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8" name="Google Shape;138;p16"/>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16"/>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16"/>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1"/>
        <p:cNvGrpSpPr/>
        <p:nvPr/>
      </p:nvGrpSpPr>
      <p:grpSpPr>
        <a:xfrm>
          <a:off x="0" y="0"/>
          <a:ext cx="0" cy="0"/>
          <a:chOff x="0" y="0"/>
          <a:chExt cx="0" cy="0"/>
        </a:xfrm>
      </p:grpSpPr>
      <p:pic>
        <p:nvPicPr>
          <p:cNvPr id="142" name="Google Shape;142;p1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43" name="Google Shape;143;p1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17"/>
          <p:cNvSpPr txBox="1">
            <a:spLocks noGrp="1"/>
          </p:cNvSpPr>
          <p:nvPr>
            <p:ph type="body" idx="1"/>
          </p:nvPr>
        </p:nvSpPr>
        <p:spPr>
          <a:xfrm rot="5400000">
            <a:off x="4383948" y="-1103079"/>
            <a:ext cx="3424107" cy="1036445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5" name="Google Shape;145;p17"/>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17"/>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17"/>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8"/>
        <p:cNvGrpSpPr/>
        <p:nvPr/>
      </p:nvGrpSpPr>
      <p:grpSpPr>
        <a:xfrm>
          <a:off x="0" y="0"/>
          <a:ext cx="0" cy="0"/>
          <a:chOff x="0" y="0"/>
          <a:chExt cx="0" cy="0"/>
        </a:xfrm>
      </p:grpSpPr>
      <p:pic>
        <p:nvPicPr>
          <p:cNvPr id="149" name="Google Shape;149;p1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50" name="Google Shape;150;p18"/>
          <p:cNvSpPr txBox="1">
            <a:spLocks noGrp="1"/>
          </p:cNvSpPr>
          <p:nvPr>
            <p:ph type="title"/>
          </p:nvPr>
        </p:nvSpPr>
        <p:spPr>
          <a:xfrm rot="5400000">
            <a:off x="7410763" y="1923737"/>
            <a:ext cx="5181599" cy="255332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Twentieth Century"/>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18"/>
          <p:cNvSpPr txBox="1">
            <a:spLocks noGrp="1"/>
          </p:cNvSpPr>
          <p:nvPr>
            <p:ph type="body" idx="1"/>
          </p:nvPr>
        </p:nvSpPr>
        <p:spPr>
          <a:xfrm rot="5400000">
            <a:off x="2152338" y="-628961"/>
            <a:ext cx="5181599" cy="765872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52" name="Google Shape;152;p1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1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1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pic>
        <p:nvPicPr>
          <p:cNvPr id="24" name="Google Shape;24;p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5" name="Google Shape;25;p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pic>
        <p:nvPicPr>
          <p:cNvPr id="29" name="Google Shape;29;p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0" name="Google Shape;30;p4"/>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2" name="Google Shape;32;p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36" name="Google Shape;36;p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7" name="Google Shape;37;p5"/>
          <p:cNvSpPr txBox="1">
            <a:spLocks noGrp="1"/>
          </p:cNvSpPr>
          <p:nvPr>
            <p:ph type="title"/>
          </p:nvPr>
        </p:nvSpPr>
        <p:spPr>
          <a:xfrm>
            <a:off x="913774" y="828563"/>
            <a:ext cx="10351752" cy="273681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000"/>
              <a:buFont typeface="Twentieth Century"/>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913774" y="3657457"/>
            <a:ext cx="10351752" cy="136818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2000"/>
              <a:buNone/>
              <a:defRPr sz="2000">
                <a:solidFill>
                  <a:srgbClr val="7F7F7F"/>
                </a:solidFill>
              </a:defRPr>
            </a:lvl1pPr>
            <a:lvl2pPr marL="914400" lvl="1" indent="-228600" algn="l">
              <a:lnSpc>
                <a:spcPct val="120000"/>
              </a:lnSpc>
              <a:spcBef>
                <a:spcPts val="500"/>
              </a:spcBef>
              <a:spcAft>
                <a:spcPts val="0"/>
              </a:spcAft>
              <a:buSzPts val="2000"/>
              <a:buNone/>
              <a:defRPr sz="20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39" name="Google Shape;39;p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pic>
        <p:nvPicPr>
          <p:cNvPr id="43" name="Google Shape;43;p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4" name="Google Shape;44;p6"/>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
          <p:cNvSpPr txBox="1">
            <a:spLocks noGrp="1"/>
          </p:cNvSpPr>
          <p:nvPr>
            <p:ph type="body" idx="1"/>
          </p:nvPr>
        </p:nvSpPr>
        <p:spPr>
          <a:xfrm>
            <a:off x="913774" y="2367092"/>
            <a:ext cx="51060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6" name="Google Shape;46;p6"/>
          <p:cNvSpPr txBox="1">
            <a:spLocks noGrp="1"/>
          </p:cNvSpPr>
          <p:nvPr>
            <p:ph type="body" idx="2"/>
          </p:nvPr>
        </p:nvSpPr>
        <p:spPr>
          <a:xfrm>
            <a:off x="6172200" y="2367092"/>
            <a:ext cx="510540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7" name="Google Shape;47;p6"/>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6"/>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6"/>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pic>
        <p:nvPicPr>
          <p:cNvPr id="51" name="Google Shape;51;p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2" name="Google Shape;52;p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7"/>
          <p:cNvSpPr txBox="1">
            <a:spLocks noGrp="1"/>
          </p:cNvSpPr>
          <p:nvPr>
            <p:ph type="body" idx="1"/>
          </p:nvPr>
        </p:nvSpPr>
        <p:spPr>
          <a:xfrm>
            <a:off x="1146328" y="2371018"/>
            <a:ext cx="487347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4" name="Google Shape;54;p7"/>
          <p:cNvSpPr txBox="1">
            <a:spLocks noGrp="1"/>
          </p:cNvSpPr>
          <p:nvPr>
            <p:ph type="body" idx="2"/>
          </p:nvPr>
        </p:nvSpPr>
        <p:spPr>
          <a:xfrm>
            <a:off x="913774" y="3051012"/>
            <a:ext cx="5106027"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5" name="Google Shape;55;p7"/>
          <p:cNvSpPr txBox="1">
            <a:spLocks noGrp="1"/>
          </p:cNvSpPr>
          <p:nvPr>
            <p:ph type="body" idx="3"/>
          </p:nvPr>
        </p:nvSpPr>
        <p:spPr>
          <a:xfrm>
            <a:off x="6396423" y="2371018"/>
            <a:ext cx="488180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6" name="Google Shape;56;p7"/>
          <p:cNvSpPr txBox="1">
            <a:spLocks noGrp="1"/>
          </p:cNvSpPr>
          <p:nvPr>
            <p:ph type="body" idx="4"/>
          </p:nvPr>
        </p:nvSpPr>
        <p:spPr>
          <a:xfrm>
            <a:off x="6172200" y="3051012"/>
            <a:ext cx="5105401"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7" name="Google Shape;57;p7"/>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7"/>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7"/>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pic>
        <p:nvPicPr>
          <p:cNvPr id="61" name="Google Shape;61;p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2" name="Google Shape;62;p8"/>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pic>
        <p:nvPicPr>
          <p:cNvPr id="67" name="Google Shape;67;p9"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8" name="Google Shape;68;p9"/>
          <p:cNvSpPr txBox="1">
            <a:spLocks noGrp="1"/>
          </p:cNvSpPr>
          <p:nvPr>
            <p:ph type="title"/>
          </p:nvPr>
        </p:nvSpPr>
        <p:spPr>
          <a:xfrm>
            <a:off x="913775" y="609600"/>
            <a:ext cx="3935688" cy="202325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9"/>
          <p:cNvSpPr txBox="1">
            <a:spLocks noGrp="1"/>
          </p:cNvSpPr>
          <p:nvPr>
            <p:ph type="body" idx="1"/>
          </p:nvPr>
        </p:nvSpPr>
        <p:spPr>
          <a:xfrm>
            <a:off x="5078062" y="609600"/>
            <a:ext cx="6200163" cy="518159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70" name="Google Shape;70;p9"/>
          <p:cNvSpPr txBox="1">
            <a:spLocks noGrp="1"/>
          </p:cNvSpPr>
          <p:nvPr>
            <p:ph type="body" idx="2"/>
          </p:nvPr>
        </p:nvSpPr>
        <p:spPr>
          <a:xfrm>
            <a:off x="913774" y="2632852"/>
            <a:ext cx="3935689" cy="315834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1" name="Google Shape;71;p9"/>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9"/>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9"/>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pic>
        <p:nvPicPr>
          <p:cNvPr id="75" name="Google Shape;75;p1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6" name="Google Shape;76;p10"/>
          <p:cNvSpPr txBox="1">
            <a:spLocks noGrp="1"/>
          </p:cNvSpPr>
          <p:nvPr>
            <p:ph type="title"/>
          </p:nvPr>
        </p:nvSpPr>
        <p:spPr>
          <a:xfrm>
            <a:off x="913774" y="609600"/>
            <a:ext cx="5934969" cy="202325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0"/>
          <p:cNvSpPr>
            <a:spLocks noGrp="1"/>
          </p:cNvSpPr>
          <p:nvPr>
            <p:ph type="pic" idx="2"/>
          </p:nvPr>
        </p:nvSpPr>
        <p:spPr>
          <a:xfrm>
            <a:off x="7424803" y="609601"/>
            <a:ext cx="3255358" cy="5181600"/>
          </a:xfrm>
          <a:prstGeom prst="roundRect">
            <a:avLst>
              <a:gd name="adj" fmla="val 4943"/>
            </a:avLst>
          </a:prstGeom>
          <a:noFill/>
          <a:ln w="82550" cap="sq" cmpd="sng">
            <a:solidFill>
              <a:srgbClr val="EAEAEA"/>
            </a:solidFill>
            <a:prstDash val="solid"/>
            <a:miter lim="800000"/>
            <a:headEnd type="none" w="sm" len="sm"/>
            <a:tailEnd type="none" w="sm" len="sm"/>
          </a:ln>
        </p:spPr>
      </p:sp>
      <p:sp>
        <p:nvSpPr>
          <p:cNvPr id="78" name="Google Shape;78;p10"/>
          <p:cNvSpPr txBox="1">
            <a:spLocks noGrp="1"/>
          </p:cNvSpPr>
          <p:nvPr>
            <p:ph type="body" idx="1"/>
          </p:nvPr>
        </p:nvSpPr>
        <p:spPr>
          <a:xfrm>
            <a:off x="913794" y="2632852"/>
            <a:ext cx="5934949" cy="315834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9" name="Google Shape;79;p10"/>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0"/>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0"/>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9"/>
        <p:cNvGrpSpPr/>
        <p:nvPr/>
      </p:nvGrpSpPr>
      <p:grpSpPr>
        <a:xfrm>
          <a:off x="0" y="0"/>
          <a:ext cx="0" cy="0"/>
          <a:chOff x="0" y="0"/>
          <a:chExt cx="0" cy="0"/>
        </a:xfrm>
      </p:grpSpPr>
      <p:pic>
        <p:nvPicPr>
          <p:cNvPr id="10" name="Google Shape;10;p1" descr="\\DROBO-FS\QuickDrops\JB\PPTX NG\Droplets\LightingOverlay.png"/>
          <p:cNvPicPr preferRelativeResize="0"/>
          <p:nvPr/>
        </p:nvPicPr>
        <p:blipFill rotWithShape="1">
          <a:blip r:embed="rId19">
            <a:alphaModFix/>
          </a:blip>
          <a:srcRect/>
          <a:stretch/>
        </p:blipFill>
        <p:spPr>
          <a:xfrm>
            <a:off x="0" y="-1"/>
            <a:ext cx="12192003" cy="6858001"/>
          </a:xfrm>
          <a:prstGeom prst="rect">
            <a:avLst/>
          </a:prstGeom>
          <a:noFill/>
          <a:ln>
            <a:noFill/>
          </a:ln>
        </p:spPr>
      </p:pic>
      <p:sp>
        <p:nvSpPr>
          <p:cNvPr id="11" name="Google Shape;11;p1"/>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600"/>
              <a:buFont typeface="Twentieth Century"/>
              <a:buNone/>
              <a:defRPr sz="36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dirty="0"/>
          </a:p>
        </p:txBody>
      </p:sp>
      <p:sp>
        <p:nvSpPr>
          <p:cNvPr id="12" name="Google Shape;12;p1"/>
          <p:cNvSpPr txBox="1">
            <a:spLocks noGrp="1"/>
          </p:cNvSpPr>
          <p:nvPr>
            <p:ph type="body" idx="1"/>
          </p:nvPr>
        </p:nvSpPr>
        <p:spPr>
          <a:xfrm>
            <a:off x="913775" y="2367093"/>
            <a:ext cx="10364452" cy="3424107"/>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Twentieth Century"/>
                <a:ea typeface="Twentieth Century"/>
                <a:cs typeface="Twentieth Century"/>
                <a:sym typeface="Twentieth Century"/>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Twentieth Century"/>
                <a:ea typeface="Twentieth Century"/>
                <a:cs typeface="Twentieth Century"/>
                <a:sym typeface="Twentieth Century"/>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Twentieth Century"/>
                <a:ea typeface="Twentieth Century"/>
                <a:cs typeface="Twentieth Century"/>
                <a:sym typeface="Twentieth Century"/>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4pPr>
            <a:lvl5pPr marL="2286000" marR="0" lvl="4"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5pPr>
            <a:lvl6pPr marL="2743200" marR="0" lvl="5"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3" name="Google Shape;13;p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4" name="Google Shape;14;p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5" name="Google Shape;15;p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pic>
        <p:nvPicPr>
          <p:cNvPr id="8" name="Picture 4" descr="ITEC_new-removebg.png"/>
          <p:cNvPicPr>
            <a:picLocks noChangeAspect="1" noChangeArrowheads="1"/>
          </p:cNvPicPr>
          <p:nvPr userDrawn="1"/>
        </p:nvPicPr>
        <p:blipFill>
          <a:blip r:embed="rId20"/>
          <a:srcRect/>
          <a:stretch>
            <a:fillRect/>
          </a:stretch>
        </p:blipFill>
        <p:spPr bwMode="auto">
          <a:xfrm>
            <a:off x="76200" y="65172"/>
            <a:ext cx="1066800" cy="1059782"/>
          </a:xfrm>
          <a:prstGeom prst="rect">
            <a:avLst/>
          </a:prstGeom>
          <a:noFill/>
          <a:ln w="9525">
            <a:noFill/>
            <a:miter lim="800000"/>
            <a:headEnd/>
            <a:tailEnd/>
          </a:ln>
        </p:spPr>
      </p:pic>
      <p:pic>
        <p:nvPicPr>
          <p:cNvPr id="9" name="Picture 8" descr="File:C-DAC LogoTransp.png - Wikipedia"/>
          <p:cNvPicPr/>
          <p:nvPr userDrawn="1"/>
        </p:nvPicPr>
        <p:blipFill>
          <a:blip r:embed="rId21"/>
          <a:srcRect/>
          <a:stretch>
            <a:fillRect/>
          </a:stretch>
        </p:blipFill>
        <p:spPr bwMode="auto">
          <a:xfrm>
            <a:off x="10493828" y="138415"/>
            <a:ext cx="1388012" cy="759656"/>
          </a:xfrm>
          <a:prstGeom prst="rect">
            <a:avLst/>
          </a:prstGeom>
          <a:noFill/>
          <a:ln w="9525">
            <a:noFill/>
            <a:miter lim="800000"/>
            <a:headEnd/>
            <a:tailEnd/>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d2h0cx97tjks2p.cloudfront.net/blogs/wp-content/uploads/sites/2/2019/08/reinforcement-learning.jpg"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9"/>
          <p:cNvSpPr txBox="1">
            <a:spLocks noGrp="1"/>
          </p:cNvSpPr>
          <p:nvPr>
            <p:ph type="ctrTitle"/>
          </p:nvPr>
        </p:nvSpPr>
        <p:spPr>
          <a:xfrm>
            <a:off x="1751012" y="1300785"/>
            <a:ext cx="8689976" cy="2509213"/>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4800"/>
              <a:buFont typeface="Twentieth Century"/>
              <a:buNone/>
            </a:pPr>
            <a:r>
              <a:rPr lang="es" dirty="0"/>
              <a:t>SESIÓN 1</a:t>
            </a:r>
            <a:endParaRPr dirty="0"/>
          </a:p>
        </p:txBody>
      </p:sp>
      <p:sp>
        <p:nvSpPr>
          <p:cNvPr id="160" name="Google Shape;160;p19"/>
          <p:cNvSpPr txBox="1">
            <a:spLocks noGrp="1"/>
          </p:cNvSpPr>
          <p:nvPr>
            <p:ph type="subTitle" idx="1"/>
          </p:nvPr>
        </p:nvSpPr>
        <p:spPr>
          <a:xfrm>
            <a:off x="1751012" y="3886200"/>
            <a:ext cx="8689976" cy="1371599"/>
          </a:xfrm>
          <a:prstGeom prst="rect">
            <a:avLst/>
          </a:prstGeom>
          <a:noFill/>
          <a:ln>
            <a:noFill/>
          </a:ln>
        </p:spPr>
        <p:txBody>
          <a:bodyPr spcFirstLastPara="1" wrap="square" lIns="91425" tIns="45700" rIns="91425" bIns="45700" anchor="t" anchorCtr="0">
            <a:normAutofit fontScale="92500"/>
          </a:bodyPr>
          <a:lstStyle/>
          <a:p>
            <a:pPr marL="0" lvl="0" indent="0" algn="ctr" rtl="0">
              <a:lnSpc>
                <a:spcPct val="120000"/>
              </a:lnSpc>
              <a:spcBef>
                <a:spcPts val="0"/>
              </a:spcBef>
              <a:spcAft>
                <a:spcPts val="0"/>
              </a:spcAft>
              <a:buSzPts val="6000"/>
              <a:buNone/>
            </a:pPr>
            <a:r>
              <a:rPr lang="es" sz="6000" dirty="0">
                <a:latin typeface="Twentieth Century"/>
                <a:ea typeface="Twentieth Century"/>
                <a:cs typeface="Twentieth Century"/>
                <a:sym typeface="Twentieth Century"/>
              </a:rPr>
              <a:t>INTRODUCCIÓN A LA </a:t>
            </a:r>
            <a:r>
              <a:rPr lang="es" sz="6000" dirty="0" smtClean="0">
                <a:latin typeface="Twentieth Century"/>
                <a:ea typeface="Twentieth Century"/>
                <a:cs typeface="Twentieth Century"/>
                <a:sym typeface="Twentieth Century"/>
              </a:rPr>
              <a:t>AI</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7"/>
          <p:cNvSpPr txBox="1">
            <a:spLocks noGrp="1"/>
          </p:cNvSpPr>
          <p:nvPr>
            <p:ph type="body" idx="1"/>
          </p:nvPr>
        </p:nvSpPr>
        <p:spPr>
          <a:xfrm>
            <a:off x="668114" y="1862124"/>
            <a:ext cx="10363826"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s" sz="1800" cap="none">
                <a:latin typeface="Times New Roman"/>
                <a:ea typeface="Times New Roman"/>
                <a:cs typeface="Times New Roman"/>
                <a:sym typeface="Times New Roman"/>
              </a:rPr>
              <a:t>1. Máquinas reactivas</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Las máquinas puramente reactivas son los tipos más básicos de Inteligencia Artificial.</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Estos sistemas de IA no almacenan recuerdos ni experiencias pasadas para acciones futuras.</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Estas máquinas solo se centran en los escenarios actuales y reaccionan según la mejor acción posible.</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El sistema Deep Blue de IBM y AlphaGo de Google también son un ejemplo de máquinas reactivas.</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2. Memoria limitada</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Las máquinas con memoria limitada pueden almacenar experiencias pasadas o algunos datos durante un corto período de tiempo.</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Estas máquinas pueden utilizar datos almacenados sólo durante un período de tiempo limitado.</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Los coches autónomos son uno de los mejores ejemplos de sistemas de memoria limitada. Estos automóviles pueden almacenar la velocidad reciente de los automóviles cercanos, la distancia de otros automóviles, el límite de velocidad y otra información para navegar por la carretera.</a:t>
            </a:r>
            <a:endParaRPr/>
          </a:p>
        </p:txBody>
      </p:sp>
      <p:sp>
        <p:nvSpPr>
          <p:cNvPr id="368" name="Google Shape;368;p4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s" sz="3600" b="0" i="0" u="none" strike="noStrike" cap="none">
                <a:solidFill>
                  <a:schemeClr val="dk1"/>
                </a:solidFill>
                <a:latin typeface="Twentieth Century"/>
                <a:ea typeface="Twentieth Century"/>
                <a:cs typeface="Twentieth Century"/>
                <a:sym typeface="Twentieth Century"/>
              </a:rPr>
              <a:t>TIPOS DE INTELIGENCIA ARTIFICIAL-TIPO 2</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8"/>
          <p:cNvSpPr txBox="1">
            <a:spLocks noGrp="1"/>
          </p:cNvSpPr>
          <p:nvPr>
            <p:ph type="body" idx="1"/>
          </p:nvPr>
        </p:nvSpPr>
        <p:spPr>
          <a:xfrm>
            <a:off x="655092" y="1957658"/>
            <a:ext cx="10881815"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s" sz="1800" cap="none">
                <a:latin typeface="Times New Roman"/>
                <a:ea typeface="Times New Roman"/>
                <a:cs typeface="Times New Roman"/>
                <a:sym typeface="Times New Roman"/>
              </a:rPr>
              <a:t>3. Teoría de la mente</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Teoría de la Mente La IA debería comprender las emociones, las personas y las creencias humanas y poder interactuar socialmente como los humanos.</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Este tipo de máquinas de IA aún no están desarrolladas, pero los investigadores están haciendo muchos esfuerzos y mejoras para desarrollar dichas máquinas de IA.</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Por ejemplo, un ejemplo del mundo real de la teoría de la mente AI es Kismet, Sophia de Hanson Robotics.</a:t>
            </a:r>
            <a:endParaRPr sz="1800" cap="none">
              <a:latin typeface="Times New Roman"/>
              <a:ea typeface="Times New Roman"/>
              <a:cs typeface="Times New Roman"/>
              <a:sym typeface="Times New Roman"/>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4. Autoconciencia</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La IA de autoconciencia es el futuro de la Inteligencia Artificial. Estas máquinas serán súper inteligentes y tendrán su propia conciencia, sentimientos y autoconciencia.</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Estas máquinas serán más inteligentes que la mente humana.</a:t>
            </a:r>
            <a:endParaRPr/>
          </a:p>
          <a:p>
            <a:pPr marL="228600" lvl="0" indent="-228600" algn="l" rtl="0">
              <a:lnSpc>
                <a:spcPct val="120000"/>
              </a:lnSpc>
              <a:spcBef>
                <a:spcPts val="1000"/>
              </a:spcBef>
              <a:spcAft>
                <a:spcPts val="0"/>
              </a:spcAft>
              <a:buSzPts val="1800"/>
              <a:buChar char="•"/>
            </a:pPr>
            <a:r>
              <a:rPr lang="es" sz="1800" cap="none">
                <a:latin typeface="Times New Roman"/>
                <a:ea typeface="Times New Roman"/>
                <a:cs typeface="Times New Roman"/>
                <a:sym typeface="Times New Roman"/>
              </a:rPr>
              <a:t>La IA de autoconciencia todavía no existe en la realidad y es un concepto hipotético.</a:t>
            </a:r>
            <a:endParaRPr/>
          </a:p>
          <a:p>
            <a:pPr marL="0" lvl="0" indent="0" algn="l" rtl="0">
              <a:lnSpc>
                <a:spcPct val="120000"/>
              </a:lnSpc>
              <a:spcBef>
                <a:spcPts val="1000"/>
              </a:spcBef>
              <a:spcAft>
                <a:spcPts val="0"/>
              </a:spcAft>
              <a:buSzPts val="1800"/>
              <a:buNone/>
            </a:pPr>
            <a:endParaRPr sz="1800" cap="none">
              <a:latin typeface="Times New Roman"/>
              <a:ea typeface="Times New Roman"/>
              <a:cs typeface="Times New Roman"/>
              <a:sym typeface="Times New Roman"/>
            </a:endParaRPr>
          </a:p>
        </p:txBody>
      </p:sp>
      <p:sp>
        <p:nvSpPr>
          <p:cNvPr id="374" name="Google Shape;374;p48"/>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s" sz="3600" b="0" i="0" u="none" strike="noStrike" cap="none">
                <a:solidFill>
                  <a:schemeClr val="dk1"/>
                </a:solidFill>
                <a:latin typeface="Twentieth Century"/>
                <a:ea typeface="Twentieth Century"/>
                <a:cs typeface="Twentieth Century"/>
                <a:sym typeface="Twentieth Century"/>
              </a:rPr>
              <a:t>TIPOS DE INTELIGENCIA ARTIFICIAL-TIPO 2</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49"/>
          <p:cNvSpPr txBox="1"/>
          <p:nvPr/>
        </p:nvSpPr>
        <p:spPr>
          <a:xfrm>
            <a:off x="1405055" y="114300"/>
            <a:ext cx="9121696" cy="1143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Twentieth Century"/>
              <a:buNone/>
            </a:pPr>
            <a:r>
              <a:rPr lang="es" sz="4400" b="0" i="0" u="none" strike="noStrike" cap="none" dirty="0">
                <a:solidFill>
                  <a:schemeClr val="dk1"/>
                </a:solidFill>
                <a:latin typeface="Twentieth Century"/>
                <a:ea typeface="Twentieth Century"/>
                <a:cs typeface="Twentieth Century"/>
                <a:sym typeface="Twentieth Century"/>
              </a:rPr>
              <a:t>Aplicaciones de inteligencia artificial</a:t>
            </a:r>
            <a:endParaRPr sz="4400" b="0" i="0" u="none" strike="noStrike" cap="none" dirty="0">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3"/>
          <a:stretch>
            <a:fillRect/>
          </a:stretch>
        </p:blipFill>
        <p:spPr>
          <a:xfrm>
            <a:off x="1635670" y="1366931"/>
            <a:ext cx="7716327" cy="530616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7" name="Google Shape;387;p50"/>
          <p:cNvSpPr txBox="1"/>
          <p:nvPr/>
        </p:nvSpPr>
        <p:spPr>
          <a:xfrm>
            <a:off x="6100549" y="559558"/>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TRANSPORTE</a:t>
            </a:r>
            <a:endParaRPr sz="4000" b="1" i="0" u="none" strike="noStrike" cap="none">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3"/>
          <a:stretch>
            <a:fillRect/>
          </a:stretch>
        </p:blipFill>
        <p:spPr>
          <a:xfrm>
            <a:off x="2174488" y="1563576"/>
            <a:ext cx="9531930" cy="47814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51" descr="Google Maps"/>
          <p:cNvPicPr preferRelativeResize="0"/>
          <p:nvPr/>
        </p:nvPicPr>
        <p:blipFill rotWithShape="1">
          <a:blip r:embed="rId3">
            <a:alphaModFix/>
          </a:blip>
          <a:srcRect/>
          <a:stretch/>
        </p:blipFill>
        <p:spPr>
          <a:xfrm>
            <a:off x="1165509" y="1088930"/>
            <a:ext cx="3831204" cy="3005397"/>
          </a:xfrm>
          <a:prstGeom prst="rect">
            <a:avLst/>
          </a:prstGeom>
          <a:noFill/>
          <a:ln>
            <a:noFill/>
          </a:ln>
        </p:spPr>
      </p:pic>
      <p:sp>
        <p:nvSpPr>
          <p:cNvPr id="393" name="Google Shape;393;p51"/>
          <p:cNvSpPr/>
          <p:nvPr/>
        </p:nvSpPr>
        <p:spPr>
          <a:xfrm>
            <a:off x="1090255" y="4527224"/>
            <a:ext cx="3617401"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s" sz="1800" b="0" i="0" u="none" strike="noStrike" cap="none">
                <a:solidFill>
                  <a:srgbClr val="222222"/>
                </a:solidFill>
                <a:latin typeface="Rubik Medium"/>
                <a:ea typeface="Rubik Medium"/>
                <a:cs typeface="Rubik Medium"/>
                <a:sym typeface="Rubik Medium"/>
              </a:rPr>
              <a:t>Predicciones impulsadas por la IA de Google</a:t>
            </a:r>
            <a:endParaRPr sz="1800" b="0" i="0" u="none" strike="noStrike" cap="none">
              <a:solidFill>
                <a:schemeClr val="dk1"/>
              </a:solidFill>
              <a:latin typeface="Twentieth Century"/>
              <a:ea typeface="Twentieth Century"/>
              <a:cs typeface="Twentieth Century"/>
              <a:sym typeface="Twentieth Century"/>
            </a:endParaRPr>
          </a:p>
        </p:txBody>
      </p:sp>
      <p:pic>
        <p:nvPicPr>
          <p:cNvPr id="394" name="Google Shape;394;p51" descr="Uber heat map"/>
          <p:cNvPicPr preferRelativeResize="0"/>
          <p:nvPr/>
        </p:nvPicPr>
        <p:blipFill rotWithShape="1">
          <a:blip r:embed="rId4">
            <a:alphaModFix/>
          </a:blip>
          <a:srcRect/>
          <a:stretch/>
        </p:blipFill>
        <p:spPr>
          <a:xfrm>
            <a:off x="5554229" y="1195340"/>
            <a:ext cx="4810125" cy="5419726"/>
          </a:xfrm>
          <a:prstGeom prst="rect">
            <a:avLst/>
          </a:prstGeom>
          <a:noFill/>
          <a:ln>
            <a:noFill/>
          </a:ln>
        </p:spPr>
      </p:pic>
      <p:sp>
        <p:nvSpPr>
          <p:cNvPr id="395" name="Google Shape;395;p51"/>
          <p:cNvSpPr txBox="1"/>
          <p:nvPr/>
        </p:nvSpPr>
        <p:spPr>
          <a:xfrm>
            <a:off x="6055428" y="218364"/>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TRANSPORTE</a:t>
            </a:r>
            <a:endParaRPr sz="4000" b="1"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2" name="Google Shape;402;p52"/>
          <p:cNvSpPr/>
          <p:nvPr/>
        </p:nvSpPr>
        <p:spPr>
          <a:xfrm>
            <a:off x="1851103" y="446544"/>
            <a:ext cx="8987882"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dirty="0">
                <a:solidFill>
                  <a:schemeClr val="dk1"/>
                </a:solidFill>
                <a:latin typeface="Twentieth Century"/>
                <a:ea typeface="Twentieth Century"/>
                <a:cs typeface="Twentieth Century"/>
                <a:sym typeface="Twentieth Century"/>
              </a:rPr>
              <a:t>Asistentes personales inteligentes</a:t>
            </a:r>
            <a:endParaRPr sz="1400" b="0" i="0" u="none" strike="noStrike" cap="none" dirty="0">
              <a:solidFill>
                <a:srgbClr val="000000"/>
              </a:solidFill>
              <a:latin typeface="Arial"/>
              <a:ea typeface="Arial"/>
              <a:cs typeface="Arial"/>
              <a:sym typeface="Arial"/>
            </a:endParaRPr>
          </a:p>
        </p:txBody>
      </p:sp>
      <p:pic>
        <p:nvPicPr>
          <p:cNvPr id="2" name="Picture 1"/>
          <p:cNvPicPr>
            <a:picLocks noChangeAspect="1"/>
          </p:cNvPicPr>
          <p:nvPr/>
        </p:nvPicPr>
        <p:blipFill>
          <a:blip r:embed="rId3"/>
          <a:stretch>
            <a:fillRect/>
          </a:stretch>
        </p:blipFill>
        <p:spPr>
          <a:xfrm>
            <a:off x="927966" y="1938129"/>
            <a:ext cx="10336067" cy="298174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53"/>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120000"/>
              </a:lnSpc>
              <a:spcBef>
                <a:spcPts val="0"/>
              </a:spcBef>
              <a:spcAft>
                <a:spcPts val="0"/>
              </a:spcAft>
              <a:buSzPct val="100000"/>
              <a:buNone/>
            </a:pPr>
            <a:r>
              <a:rPr lang="es" sz="2200" cap="none">
                <a:latin typeface="Times New Roman"/>
                <a:ea typeface="Times New Roman"/>
                <a:cs typeface="Times New Roman"/>
                <a:sym typeface="Times New Roman"/>
              </a:rPr>
              <a:t>Amazon amplió este modelo con el anuncio de componentes de hardware y software de cortesía:</a:t>
            </a:r>
            <a:endParaRPr/>
          </a:p>
          <a:p>
            <a:pPr marL="228600" lvl="0" indent="-228600" algn="l" rtl="0">
              <a:lnSpc>
                <a:spcPct val="120000"/>
              </a:lnSpc>
              <a:spcBef>
                <a:spcPts val="1000"/>
              </a:spcBef>
              <a:spcAft>
                <a:spcPts val="0"/>
              </a:spcAft>
              <a:buSzPct val="100000"/>
              <a:buChar char="•"/>
            </a:pPr>
            <a:r>
              <a:rPr lang="es" sz="2200" cap="none">
                <a:latin typeface="Times New Roman"/>
                <a:ea typeface="Times New Roman"/>
                <a:cs typeface="Times New Roman"/>
                <a:sym typeface="Times New Roman"/>
              </a:rPr>
              <a:t>Alexa, un asistente personal con tecnología de inteligencia artificial que acepta comandos de voz para crear listas de tareas pendientes, ordenar artículos en línea, establecer recordatorios y responder preguntas (a través de búsquedas en Internet)</a:t>
            </a:r>
            <a:endParaRPr/>
          </a:p>
          <a:p>
            <a:pPr marL="228600" lvl="0" indent="-228600" algn="l" rtl="0">
              <a:lnSpc>
                <a:spcPct val="120000"/>
              </a:lnSpc>
              <a:spcBef>
                <a:spcPts val="1000"/>
              </a:spcBef>
              <a:spcAft>
                <a:spcPts val="0"/>
              </a:spcAft>
              <a:buSzPct val="100000"/>
              <a:buChar char="•"/>
            </a:pPr>
            <a:r>
              <a:rPr lang="es" sz="2200" cap="none">
                <a:latin typeface="Times New Roman"/>
                <a:ea typeface="Times New Roman"/>
                <a:cs typeface="Times New Roman"/>
                <a:sym typeface="Times New Roman"/>
              </a:rPr>
              <a:t>Altavoces inteligentes Echo (y más tarde, Dot) que le permiten integrar Alexa en su sala de estar y utilizar comandos de voz para hacer preguntas en lenguaje natural, reproducir música, pedir pizza, llamar a un Uber e integrarse con dispositivos domésticos inteligentes.</a:t>
            </a:r>
            <a:endParaRPr/>
          </a:p>
          <a:p>
            <a:pPr marL="228600" lvl="0" indent="-228600" algn="l" rtl="0">
              <a:lnSpc>
                <a:spcPct val="120000"/>
              </a:lnSpc>
              <a:spcBef>
                <a:spcPts val="1000"/>
              </a:spcBef>
              <a:spcAft>
                <a:spcPts val="0"/>
              </a:spcAft>
              <a:buSzPct val="100000"/>
              <a:buChar char="•"/>
            </a:pPr>
            <a:r>
              <a:rPr lang="es" sz="2200" cap="none">
                <a:latin typeface="Times New Roman"/>
                <a:ea typeface="Times New Roman"/>
                <a:cs typeface="Times New Roman"/>
                <a:sym typeface="Times New Roman"/>
              </a:rPr>
              <a:t>Microsoft ha hecho lo mismo con Cortana, su propio asistente de inteligencia artificial que viene precargado en computadoras con Windows y teléfonos inteligentes de Microsoft.</a:t>
            </a:r>
            <a:endParaRPr/>
          </a:p>
          <a:p>
            <a:pPr marL="228600" lvl="0" indent="-111125" algn="l" rtl="0">
              <a:lnSpc>
                <a:spcPct val="120000"/>
              </a:lnSpc>
              <a:spcBef>
                <a:spcPts val="1000"/>
              </a:spcBef>
              <a:spcAft>
                <a:spcPts val="0"/>
              </a:spcAft>
              <a:buSzPct val="100000"/>
              <a:buNone/>
            </a:pPr>
            <a:endParaRPr/>
          </a:p>
        </p:txBody>
      </p:sp>
      <p:sp>
        <p:nvSpPr>
          <p:cNvPr id="408" name="Google Shape;408;p53"/>
          <p:cNvSpPr/>
          <p:nvPr/>
        </p:nvSpPr>
        <p:spPr>
          <a:xfrm>
            <a:off x="3633485" y="446544"/>
            <a:ext cx="5695983"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Asistentes personales inteligentes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5" name="Google Shape;415;p54"/>
          <p:cNvSpPr txBox="1"/>
          <p:nvPr/>
        </p:nvSpPr>
        <p:spPr>
          <a:xfrm>
            <a:off x="2230244" y="218364"/>
            <a:ext cx="7632910"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dirty="0">
                <a:solidFill>
                  <a:schemeClr val="dk1"/>
                </a:solidFill>
                <a:latin typeface="Twentieth Century"/>
                <a:ea typeface="Twentieth Century"/>
                <a:cs typeface="Twentieth Century"/>
                <a:sym typeface="Twentieth Century"/>
              </a:rPr>
              <a:t>JUEGO DE AZAR</a:t>
            </a:r>
            <a:endParaRPr sz="4000" b="1" i="0" u="none" strike="noStrike" cap="none" dirty="0">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3"/>
          <a:stretch>
            <a:fillRect/>
          </a:stretch>
        </p:blipFill>
        <p:spPr>
          <a:xfrm>
            <a:off x="796398" y="1412715"/>
            <a:ext cx="9774014" cy="505848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pic>
        <p:nvPicPr>
          <p:cNvPr id="421" name="Google Shape;421;p55" descr="Mobile deposit"/>
          <p:cNvPicPr preferRelativeResize="0"/>
          <p:nvPr/>
        </p:nvPicPr>
        <p:blipFill rotWithShape="1">
          <a:blip r:embed="rId3">
            <a:alphaModFix/>
          </a:blip>
          <a:srcRect/>
          <a:stretch/>
        </p:blipFill>
        <p:spPr>
          <a:xfrm>
            <a:off x="641444" y="1831076"/>
            <a:ext cx="3856329" cy="2358788"/>
          </a:xfrm>
          <a:prstGeom prst="rect">
            <a:avLst/>
          </a:prstGeom>
          <a:noFill/>
          <a:ln>
            <a:noFill/>
          </a:ln>
        </p:spPr>
      </p:pic>
      <p:sp>
        <p:nvSpPr>
          <p:cNvPr id="422" name="Google Shape;422;p55"/>
          <p:cNvSpPr/>
          <p:nvPr/>
        </p:nvSpPr>
        <p:spPr>
          <a:xfrm>
            <a:off x="0" y="4496517"/>
            <a:ext cx="4694663"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s" sz="2400" b="0" i="0" u="none" strike="noStrike" cap="none" dirty="0">
                <a:solidFill>
                  <a:srgbClr val="222222"/>
                </a:solidFill>
                <a:latin typeface="Times New Roman"/>
                <a:ea typeface="Times New Roman"/>
                <a:cs typeface="Times New Roman"/>
                <a:sym typeface="Times New Roman"/>
              </a:rPr>
              <a:t>Depósitos de cheques móviles</a:t>
            </a:r>
            <a:endParaRPr sz="2400" b="0" i="0" u="none" strike="noStrike" cap="none" dirty="0">
              <a:solidFill>
                <a:schemeClr val="dk1"/>
              </a:solidFill>
              <a:latin typeface="Times New Roman"/>
              <a:ea typeface="Times New Roman"/>
              <a:cs typeface="Times New Roman"/>
              <a:sym typeface="Times New Roman"/>
            </a:endParaRPr>
          </a:p>
        </p:txBody>
      </p:sp>
      <p:sp>
        <p:nvSpPr>
          <p:cNvPr id="423" name="Google Shape;423;p55"/>
          <p:cNvSpPr/>
          <p:nvPr/>
        </p:nvSpPr>
        <p:spPr>
          <a:xfrm>
            <a:off x="1038129" y="4925159"/>
            <a:ext cx="3545022"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s" sz="2400" b="0" i="0" u="none" strike="noStrike" cap="none" dirty="0">
                <a:solidFill>
                  <a:srgbClr val="222222"/>
                </a:solidFill>
                <a:latin typeface="Times New Roman"/>
                <a:ea typeface="Times New Roman"/>
                <a:cs typeface="Times New Roman"/>
                <a:sym typeface="Times New Roman"/>
              </a:rPr>
              <a:t>Prevención del fraude</a:t>
            </a:r>
            <a:endParaRPr sz="2400" b="0" i="0" u="none" strike="noStrike" cap="none" dirty="0">
              <a:solidFill>
                <a:schemeClr val="dk1"/>
              </a:solidFill>
              <a:latin typeface="Times New Roman"/>
              <a:ea typeface="Times New Roman"/>
              <a:cs typeface="Times New Roman"/>
              <a:sym typeface="Times New Roman"/>
            </a:endParaRPr>
          </a:p>
        </p:txBody>
      </p:sp>
      <p:sp>
        <p:nvSpPr>
          <p:cNvPr id="424" name="Google Shape;424;p55"/>
          <p:cNvSpPr/>
          <p:nvPr/>
        </p:nvSpPr>
        <p:spPr>
          <a:xfrm>
            <a:off x="1038129" y="5501357"/>
            <a:ext cx="3459644"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s" sz="2400" b="0" i="0" u="none" strike="noStrike" cap="none" dirty="0">
                <a:solidFill>
                  <a:srgbClr val="222222"/>
                </a:solidFill>
                <a:latin typeface="Times New Roman"/>
                <a:ea typeface="Times New Roman"/>
                <a:cs typeface="Times New Roman"/>
                <a:sym typeface="Times New Roman"/>
              </a:rPr>
              <a:t>Decisiones de crédito</a:t>
            </a:r>
            <a:endParaRPr sz="2400" b="0" i="0" u="none" strike="noStrike" cap="none" dirty="0">
              <a:solidFill>
                <a:schemeClr val="dk1"/>
              </a:solidFill>
              <a:latin typeface="Times New Roman"/>
              <a:ea typeface="Times New Roman"/>
              <a:cs typeface="Times New Roman"/>
              <a:sym typeface="Times New Roman"/>
            </a:endParaRPr>
          </a:p>
        </p:txBody>
      </p:sp>
      <p:sp>
        <p:nvSpPr>
          <p:cNvPr id="425" name="Google Shape;425;p55"/>
          <p:cNvSpPr txBox="1"/>
          <p:nvPr/>
        </p:nvSpPr>
        <p:spPr>
          <a:xfrm>
            <a:off x="6055428" y="218364"/>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FINANZAS</a:t>
            </a:r>
            <a:endParaRPr sz="4000" b="1" i="0" u="none" strike="noStrike" cap="none">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4"/>
          <a:stretch>
            <a:fillRect/>
          </a:stretch>
        </p:blipFill>
        <p:spPr>
          <a:xfrm>
            <a:off x="6198225" y="1287360"/>
            <a:ext cx="4925112" cy="53537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1"/>
                                        </p:tgtEl>
                                        <p:attrNameLst>
                                          <p:attrName>style.visibility</p:attrName>
                                        </p:attrNameLst>
                                      </p:cBhvr>
                                      <p:to>
                                        <p:strVal val="visible"/>
                                      </p:to>
                                    </p:set>
                                    <p:animEffect transition="in" filter="fade">
                                      <p:cBhvr>
                                        <p:cTn id="7" dur="500"/>
                                        <p:tgtEl>
                                          <p:spTgt spid="4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56"/>
          <p:cNvSpPr txBox="1"/>
          <p:nvPr/>
        </p:nvSpPr>
        <p:spPr>
          <a:xfrm>
            <a:off x="3912730" y="327547"/>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MEDIOS DE COMUNICACIÓN SOCIAL</a:t>
            </a:r>
            <a:endParaRPr sz="4000" b="1" i="0" u="none" strike="noStrike" cap="none">
              <a:solidFill>
                <a:schemeClr val="dk1"/>
              </a:solidFill>
              <a:latin typeface="Twentieth Century"/>
              <a:ea typeface="Twentieth Century"/>
              <a:cs typeface="Twentieth Century"/>
              <a:sym typeface="Twentieth Century"/>
            </a:endParaRPr>
          </a:p>
        </p:txBody>
      </p:sp>
      <p:pic>
        <p:nvPicPr>
          <p:cNvPr id="432" name="Google Shape;432;p56" descr="Facial recognition"/>
          <p:cNvPicPr preferRelativeResize="0"/>
          <p:nvPr/>
        </p:nvPicPr>
        <p:blipFill rotWithShape="1">
          <a:blip r:embed="rId3">
            <a:alphaModFix/>
          </a:blip>
          <a:srcRect/>
          <a:stretch/>
        </p:blipFill>
        <p:spPr>
          <a:xfrm>
            <a:off x="2584877" y="1619066"/>
            <a:ext cx="6259478" cy="1625268"/>
          </a:xfrm>
          <a:prstGeom prst="rect">
            <a:avLst/>
          </a:prstGeom>
          <a:noFill/>
          <a:ln>
            <a:noFill/>
          </a:ln>
        </p:spPr>
      </p:pic>
      <p:sp>
        <p:nvSpPr>
          <p:cNvPr id="433" name="Google Shape;433;p56"/>
          <p:cNvSpPr/>
          <p:nvPr/>
        </p:nvSpPr>
        <p:spPr>
          <a:xfrm>
            <a:off x="600502" y="3626471"/>
            <a:ext cx="11591498" cy="3000821"/>
          </a:xfrm>
          <a:prstGeom prst="rect">
            <a:avLst/>
          </a:prstGeom>
          <a:noFill/>
          <a:ln>
            <a:noFill/>
          </a:ln>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Clr>
                <a:schemeClr val="dk1"/>
              </a:buClr>
              <a:buSzPts val="1800"/>
              <a:buFont typeface="Arial"/>
              <a:buChar char="•"/>
            </a:pPr>
            <a:r>
              <a:rPr lang="es" sz="1800" b="0" i="0" u="none" strike="noStrike" cap="none">
                <a:solidFill>
                  <a:schemeClr val="dk1"/>
                </a:solidFill>
                <a:latin typeface="Times New Roman"/>
                <a:ea typeface="Times New Roman"/>
                <a:cs typeface="Times New Roman"/>
                <a:sym typeface="Times New Roman"/>
              </a:rPr>
              <a:t>El reconocimiento facial de Facebook</a:t>
            </a:r>
            <a:endParaRPr sz="1400" b="0" i="0" u="none" strike="noStrike" cap="none">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Clr>
                <a:schemeClr val="dk1"/>
              </a:buClr>
              <a:buSzPts val="1800"/>
              <a:buFont typeface="Arial"/>
              <a:buChar char="•"/>
            </a:pPr>
            <a:r>
              <a:rPr lang="es" sz="1800" b="0" i="0" u="none" strike="noStrike" cap="none">
                <a:solidFill>
                  <a:schemeClr val="dk1"/>
                </a:solidFill>
                <a:latin typeface="Times New Roman"/>
                <a:ea typeface="Times New Roman"/>
                <a:cs typeface="Times New Roman"/>
                <a:sym typeface="Times New Roman"/>
              </a:rPr>
              <a:t>Pinterest: identifica automáticamente objetos en imágenes (o “pines”) y luego recomienda pines visualmente similares. Otras aplicaciones del aprendizaje automático en Pinterest incluyen la prevención de spam, la búsqueda y el descubrimiento, el rendimiento y la monetización de los anuncios y el marketing por correo electrónico.</a:t>
            </a:r>
            <a:endParaRPr sz="18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50000"/>
              </a:lnSpc>
              <a:spcBef>
                <a:spcPts val="0"/>
              </a:spcBef>
              <a:spcAft>
                <a:spcPts val="0"/>
              </a:spcAft>
              <a:buClr>
                <a:schemeClr val="dk1"/>
              </a:buClr>
              <a:buSzPts val="1800"/>
              <a:buFont typeface="Arial"/>
              <a:buChar char="•"/>
            </a:pPr>
            <a:r>
              <a:rPr lang="es" sz="1800" b="0" i="0" u="none" strike="noStrike" cap="none">
                <a:solidFill>
                  <a:schemeClr val="dk1"/>
                </a:solidFill>
                <a:latin typeface="Times New Roman"/>
                <a:ea typeface="Times New Roman"/>
                <a:cs typeface="Times New Roman"/>
                <a:sym typeface="Times New Roman"/>
              </a:rPr>
              <a:t>Instagram: para identificar el significado contextual de los emoji, que han ido reemplazando constantemente la jerga</a:t>
            </a:r>
            <a:endParaRPr sz="18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50000"/>
              </a:lnSpc>
              <a:spcBef>
                <a:spcPts val="0"/>
              </a:spcBef>
              <a:spcAft>
                <a:spcPts val="0"/>
              </a:spcAft>
              <a:buClr>
                <a:schemeClr val="dk1"/>
              </a:buClr>
              <a:buSzPts val="1800"/>
              <a:buFont typeface="Arial"/>
              <a:buChar char="•"/>
            </a:pPr>
            <a:r>
              <a:rPr lang="es" sz="1800" b="0" i="0" u="none" strike="noStrike" cap="none">
                <a:solidFill>
                  <a:schemeClr val="dk1"/>
                </a:solidFill>
                <a:latin typeface="Times New Roman"/>
                <a:ea typeface="Times New Roman"/>
                <a:cs typeface="Times New Roman"/>
                <a:sym typeface="Times New Roman"/>
              </a:rPr>
              <a:t>Snapchat: los filtros rastrean los movimientos faciales, lo que permite a los usuarios agregar efectos animados o máscaras digitales que se ajustan cuando sus rostros se mueven.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p:nvPr/>
        </p:nvSpPr>
        <p:spPr>
          <a:xfrm>
            <a:off x="964117" y="2040223"/>
            <a:ext cx="9380886" cy="3655488"/>
          </a:xfrm>
          <a:prstGeom prst="rect">
            <a:avLst/>
          </a:prstGeom>
          <a:noFill/>
          <a:ln>
            <a:noFill/>
          </a:ln>
        </p:spPr>
        <p:txBody>
          <a:bodyPr spcFirstLastPara="1" wrap="square" lIns="0" tIns="13325" rIns="0" bIns="0" anchor="t" anchorCtr="0">
            <a:spAutoFit/>
          </a:bodyPr>
          <a:lstStyle/>
          <a:p>
            <a:pPr marL="268605" marR="0" lvl="0" indent="-256540" algn="l" rtl="0">
              <a:lnSpc>
                <a:spcPct val="100000"/>
              </a:lnSpc>
              <a:spcBef>
                <a:spcPts val="0"/>
              </a:spcBef>
              <a:spcAft>
                <a:spcPts val="0"/>
              </a:spcAft>
              <a:buClr>
                <a:srgbClr val="2CA1BE"/>
              </a:buClr>
              <a:buSzPts val="1215"/>
              <a:buFont typeface="Noto Sans Symbols"/>
              <a:buChar char="❑"/>
            </a:pPr>
            <a:r>
              <a:rPr lang="es" sz="1800" b="0" i="0" u="none" strike="noStrike" cap="none">
                <a:solidFill>
                  <a:schemeClr val="dk1"/>
                </a:solidFill>
                <a:latin typeface="Times New Roman"/>
                <a:ea typeface="Times New Roman"/>
                <a:cs typeface="Times New Roman"/>
                <a:sym typeface="Times New Roman"/>
              </a:rPr>
              <a:t>Inteligencia: “La capacidad de aprender y resolver problemas”.</a:t>
            </a:r>
            <a:endParaRPr sz="1400" b="0" i="0" u="none" strike="noStrike" cap="none">
              <a:solidFill>
                <a:srgbClr val="000000"/>
              </a:solidFill>
              <a:latin typeface="Arial"/>
              <a:ea typeface="Arial"/>
              <a:cs typeface="Arial"/>
              <a:sym typeface="Arial"/>
            </a:endParaRPr>
          </a:p>
          <a:p>
            <a:pPr marL="268605" marR="0" lvl="0" indent="-256540" algn="l" rtl="0">
              <a:lnSpc>
                <a:spcPct val="120000"/>
              </a:lnSpc>
              <a:spcBef>
                <a:spcPts val="2035"/>
              </a:spcBef>
              <a:spcAft>
                <a:spcPts val="0"/>
              </a:spcAft>
              <a:buClr>
                <a:srgbClr val="2CA1BE"/>
              </a:buClr>
              <a:buSzPts val="1215"/>
              <a:buFont typeface="Noto Sans Symbols"/>
              <a:buChar char="❑"/>
            </a:pPr>
            <a:r>
              <a:rPr lang="es" sz="1800" b="0" i="0" u="none" strike="noStrike" cap="none">
                <a:solidFill>
                  <a:schemeClr val="dk1"/>
                </a:solidFill>
                <a:latin typeface="Times New Roman"/>
                <a:ea typeface="Times New Roman"/>
                <a:cs typeface="Times New Roman"/>
                <a:sym typeface="Times New Roman"/>
              </a:rPr>
              <a:t>Inteligencia Artificial: La Inteligencia Artificial (IA) es la simulación de</a:t>
            </a:r>
            <a:endParaRPr sz="1400" b="0" i="0" u="none" strike="noStrike" cap="none">
              <a:solidFill>
                <a:srgbClr val="000000"/>
              </a:solidFill>
              <a:latin typeface="Arial"/>
              <a:ea typeface="Arial"/>
              <a:cs typeface="Arial"/>
              <a:sym typeface="Arial"/>
            </a:endParaRPr>
          </a:p>
          <a:p>
            <a:pPr marL="268605" marR="0" lvl="0" indent="0" algn="l" rtl="0">
              <a:lnSpc>
                <a:spcPct val="119722"/>
              </a:lnSpc>
              <a:spcBef>
                <a:spcPts val="0"/>
              </a:spcBef>
              <a:spcAft>
                <a:spcPts val="0"/>
              </a:spcAft>
              <a:buClr>
                <a:srgbClr val="000000"/>
              </a:buClr>
              <a:buSzPts val="1800"/>
              <a:buFont typeface="Arial"/>
              <a:buNone/>
            </a:pPr>
            <a:r>
              <a:rPr lang="es" sz="1800" b="0" i="0" u="none" strike="noStrike" cap="none">
                <a:solidFill>
                  <a:schemeClr val="dk1"/>
                </a:solidFill>
                <a:latin typeface="Times New Roman"/>
                <a:ea typeface="Times New Roman"/>
                <a:cs typeface="Times New Roman"/>
                <a:sym typeface="Times New Roman"/>
              </a:rPr>
              <a:t>Inteligencia humana por máquinas.</a:t>
            </a:r>
            <a:endParaRPr sz="1400" b="0" i="0" u="none" strike="noStrike" cap="none">
              <a:solidFill>
                <a:srgbClr val="000000"/>
              </a:solidFill>
              <a:latin typeface="Arial"/>
              <a:ea typeface="Arial"/>
              <a:cs typeface="Arial"/>
              <a:sym typeface="Arial"/>
            </a:endParaRPr>
          </a:p>
          <a:p>
            <a:pPr marL="741680" marR="0" lvl="1" indent="-292735" algn="l" rtl="0">
              <a:lnSpc>
                <a:spcPct val="118888"/>
              </a:lnSpc>
              <a:spcBef>
                <a:spcPts val="0"/>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La capacidad de resolver problemas.</a:t>
            </a:r>
            <a:endParaRPr sz="1400" b="0" i="0" u="none" strike="noStrike" cap="none">
              <a:solidFill>
                <a:srgbClr val="000000"/>
              </a:solidFill>
              <a:latin typeface="Arial"/>
              <a:ea typeface="Arial"/>
              <a:cs typeface="Arial"/>
              <a:sym typeface="Arial"/>
            </a:endParaRPr>
          </a:p>
          <a:p>
            <a:pPr marL="741680" marR="0" lvl="1" indent="-292735" algn="l" rtl="0">
              <a:lnSpc>
                <a:spcPct val="116388"/>
              </a:lnSpc>
              <a:spcBef>
                <a:spcPts val="0"/>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La capacidad de actuar racionalmente.</a:t>
            </a:r>
            <a:endParaRPr sz="1400" b="0" i="0" u="none" strike="noStrike" cap="none">
              <a:solidFill>
                <a:srgbClr val="000000"/>
              </a:solidFill>
              <a:latin typeface="Arial"/>
              <a:ea typeface="Arial"/>
              <a:cs typeface="Arial"/>
              <a:sym typeface="Arial"/>
            </a:endParaRPr>
          </a:p>
          <a:p>
            <a:pPr marL="741680" marR="0" lvl="1" indent="-292735" algn="l" rtl="0">
              <a:lnSpc>
                <a:spcPct val="130554"/>
              </a:lnSpc>
              <a:spcBef>
                <a:spcPts val="0"/>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La capacidad de actuar como humanos.</a:t>
            </a:r>
            <a:endParaRPr sz="1400" b="0" i="0" u="none" strike="noStrike" cap="none">
              <a:solidFill>
                <a:srgbClr val="000000"/>
              </a:solidFill>
              <a:latin typeface="Arial"/>
              <a:ea typeface="Arial"/>
              <a:cs typeface="Arial"/>
              <a:sym typeface="Arial"/>
            </a:endParaRPr>
          </a:p>
          <a:p>
            <a:pPr marL="469900" marR="0" lvl="0" indent="-457200" algn="l" rtl="0">
              <a:lnSpc>
                <a:spcPct val="132777"/>
              </a:lnSpc>
              <a:spcBef>
                <a:spcPts val="2055"/>
              </a:spcBef>
              <a:spcAft>
                <a:spcPts val="0"/>
              </a:spcAft>
              <a:buClr>
                <a:srgbClr val="2CA1BE"/>
              </a:buClr>
              <a:buSzPts val="1215"/>
              <a:buFont typeface="Noto Sans Symbols"/>
              <a:buChar char="❑"/>
            </a:pPr>
            <a:r>
              <a:rPr lang="es" sz="1800" b="0" i="0" u="none" strike="noStrike" cap="none">
                <a:solidFill>
                  <a:schemeClr val="dk1"/>
                </a:solidFill>
                <a:latin typeface="Times New Roman"/>
                <a:ea typeface="Times New Roman"/>
                <a:cs typeface="Times New Roman"/>
                <a:sym typeface="Times New Roman"/>
              </a:rPr>
              <a:t>Los principios centrales de Al incluyen:</a:t>
            </a:r>
            <a:endParaRPr sz="1400" b="0" i="0" u="none" strike="noStrike" cap="none">
              <a:solidFill>
                <a:srgbClr val="000000"/>
              </a:solidFill>
              <a:latin typeface="Arial"/>
              <a:ea typeface="Arial"/>
              <a:cs typeface="Arial"/>
              <a:sym typeface="Arial"/>
            </a:endParaRPr>
          </a:p>
          <a:p>
            <a:pPr marL="669290" marR="0" lvl="1" indent="-290830" algn="l" rtl="0">
              <a:lnSpc>
                <a:spcPct val="118611"/>
              </a:lnSpc>
              <a:spcBef>
                <a:spcPts val="0"/>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Razonamiento, conocimiento, planificación, aprendizaje y comunicación.</a:t>
            </a:r>
            <a:endParaRPr sz="1400" b="0" i="0" u="none" strike="noStrike" cap="none">
              <a:solidFill>
                <a:srgbClr val="000000"/>
              </a:solidFill>
              <a:latin typeface="Arial"/>
              <a:ea typeface="Arial"/>
              <a:cs typeface="Arial"/>
              <a:sym typeface="Arial"/>
            </a:endParaRPr>
          </a:p>
          <a:p>
            <a:pPr marL="669290" marR="0" lvl="1" indent="-290830" algn="l" rtl="0">
              <a:lnSpc>
                <a:spcPct val="118333"/>
              </a:lnSpc>
              <a:spcBef>
                <a:spcPts val="0"/>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Percepción y capacidad de mover y manipular objetos.</a:t>
            </a:r>
            <a:endParaRPr sz="1400" b="0" i="0" u="none" strike="noStrike" cap="none">
              <a:solidFill>
                <a:srgbClr val="000000"/>
              </a:solidFill>
              <a:latin typeface="Arial"/>
              <a:ea typeface="Arial"/>
              <a:cs typeface="Arial"/>
              <a:sym typeface="Arial"/>
            </a:endParaRPr>
          </a:p>
          <a:p>
            <a:pPr marL="742950" marR="1799589" lvl="1" indent="-365125" algn="l" rtl="0">
              <a:lnSpc>
                <a:spcPct val="117777"/>
              </a:lnSpc>
              <a:spcBef>
                <a:spcPts val="95"/>
              </a:spcBef>
              <a:spcAft>
                <a:spcPts val="0"/>
              </a:spcAft>
              <a:buClr>
                <a:schemeClr val="dk1"/>
              </a:buClr>
              <a:buSzPts val="1800"/>
              <a:buFont typeface="Times New Roman"/>
              <a:buAutoNum type="arabicParenR"/>
            </a:pPr>
            <a:r>
              <a:rPr lang="es" sz="1800" b="0" i="0" u="none" strike="noStrike" cap="none">
                <a:solidFill>
                  <a:schemeClr val="dk1"/>
                </a:solidFill>
                <a:latin typeface="Times New Roman"/>
                <a:ea typeface="Times New Roman"/>
                <a:cs typeface="Times New Roman"/>
                <a:sym typeface="Times New Roman"/>
              </a:rPr>
              <a:t>Es la ciencia y la ingeniería de fabricar máquinas inteligentes, especialmente programas informáticos inteligentes.</a:t>
            </a:r>
            <a:endParaRPr sz="1400" b="0" i="0" u="none" strike="noStrike" cap="none">
              <a:solidFill>
                <a:srgbClr val="000000"/>
              </a:solidFill>
              <a:latin typeface="Arial"/>
              <a:ea typeface="Arial"/>
              <a:cs typeface="Arial"/>
              <a:sym typeface="Arial"/>
            </a:endParaRPr>
          </a:p>
        </p:txBody>
      </p:sp>
      <p:sp>
        <p:nvSpPr>
          <p:cNvPr id="166" name="Google Shape;166;p20"/>
          <p:cNvSpPr/>
          <p:nvPr/>
        </p:nvSpPr>
        <p:spPr>
          <a:xfrm>
            <a:off x="8276844" y="4826508"/>
            <a:ext cx="2391155" cy="203149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167" name="Google Shape;167;p20"/>
          <p:cNvSpPr txBox="1">
            <a:spLocks noGrp="1"/>
          </p:cNvSpPr>
          <p:nvPr>
            <p:ph type="title" idx="4294967295"/>
          </p:nvPr>
        </p:nvSpPr>
        <p:spPr>
          <a:xfrm>
            <a:off x="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s"/>
              <a:t>INTRODUCCIÓN</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pic>
        <p:nvPicPr>
          <p:cNvPr id="438" name="Google Shape;438;p57" descr="https://www.chatinbox.io/wp-content/uploads/Chatflow-Ecommerce-min.gif"/>
          <p:cNvPicPr preferRelativeResize="0"/>
          <p:nvPr/>
        </p:nvPicPr>
        <p:blipFill rotWithShape="1">
          <a:blip r:embed="rId3">
            <a:alphaModFix/>
          </a:blip>
          <a:srcRect/>
          <a:stretch/>
        </p:blipFill>
        <p:spPr>
          <a:xfrm>
            <a:off x="496769" y="755744"/>
            <a:ext cx="3352800" cy="5486400"/>
          </a:xfrm>
          <a:prstGeom prst="rect">
            <a:avLst/>
          </a:prstGeom>
          <a:noFill/>
          <a:ln>
            <a:noFill/>
          </a:ln>
        </p:spPr>
      </p:pic>
      <p:sp>
        <p:nvSpPr>
          <p:cNvPr id="439" name="Google Shape;439;p57"/>
          <p:cNvSpPr txBox="1"/>
          <p:nvPr/>
        </p:nvSpPr>
        <p:spPr>
          <a:xfrm>
            <a:off x="4963607" y="401801"/>
            <a:ext cx="5395043"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a:solidFill>
                  <a:schemeClr val="dk1"/>
                </a:solidFill>
                <a:latin typeface="Twentieth Century"/>
                <a:ea typeface="Twentieth Century"/>
                <a:cs typeface="Twentieth Century"/>
                <a:sym typeface="Twentieth Century"/>
              </a:rPr>
              <a:t>LAS COMPRAS EN LÍNEA</a:t>
            </a:r>
            <a:endParaRPr sz="4000" b="1" i="0" u="none" strike="noStrike" cap="none">
              <a:solidFill>
                <a:schemeClr val="dk1"/>
              </a:solidFill>
              <a:latin typeface="Twentieth Century"/>
              <a:ea typeface="Twentieth Century"/>
              <a:cs typeface="Twentieth Century"/>
              <a:sym typeface="Twentieth Century"/>
            </a:endParaRPr>
          </a:p>
        </p:txBody>
      </p:sp>
      <p:sp>
        <p:nvSpPr>
          <p:cNvPr id="440" name="Google Shape;440;p57"/>
          <p:cNvSpPr/>
          <p:nvPr/>
        </p:nvSpPr>
        <p:spPr>
          <a:xfrm>
            <a:off x="5665478" y="1674841"/>
            <a:ext cx="6426438" cy="2246769"/>
          </a:xfrm>
          <a:prstGeom prst="rect">
            <a:avLst/>
          </a:prstGeom>
          <a:noFill/>
          <a:ln>
            <a:noFill/>
          </a:ln>
        </p:spPr>
        <p:txBody>
          <a:bodyPr spcFirstLastPara="1" wrap="square" lIns="91425" tIns="45700" rIns="91425" bIns="45700" anchor="t" anchorCtr="0">
            <a:noAutofit/>
          </a:bodyPr>
          <a:lstStyle/>
          <a:p>
            <a:pPr marL="457200" marR="0" lvl="0" indent="-457200" algn="l" rtl="0">
              <a:lnSpc>
                <a:spcPct val="100000"/>
              </a:lnSpc>
              <a:spcBef>
                <a:spcPts val="0"/>
              </a:spcBef>
              <a:spcAft>
                <a:spcPts val="0"/>
              </a:spcAft>
              <a:buClr>
                <a:srgbClr val="222222"/>
              </a:buClr>
              <a:buSzPts val="2800"/>
              <a:buFont typeface="Arial"/>
              <a:buChar char="•"/>
            </a:pPr>
            <a:r>
              <a:rPr lang="es" sz="2800" b="0" i="0" u="none" strike="noStrike" cap="none">
                <a:solidFill>
                  <a:srgbClr val="222222"/>
                </a:solidFill>
                <a:latin typeface="Times New Roman"/>
                <a:ea typeface="Times New Roman"/>
                <a:cs typeface="Times New Roman"/>
                <a:sym typeface="Times New Roman"/>
              </a:rPr>
              <a:t>Buscar</a:t>
            </a:r>
            <a:endParaRPr sz="1400" b="0" i="0" u="none" strike="noStrike" cap="none">
              <a:solidFill>
                <a:srgbClr val="000000"/>
              </a:solidFill>
              <a:latin typeface="Arial"/>
              <a:ea typeface="Arial"/>
              <a:cs typeface="Arial"/>
              <a:sym typeface="Arial"/>
            </a:endParaRPr>
          </a:p>
          <a:p>
            <a:pPr marL="457200" marR="0" lvl="0" indent="-279400" algn="l" rtl="0">
              <a:lnSpc>
                <a:spcPct val="100000"/>
              </a:lnSpc>
              <a:spcBef>
                <a:spcPts val="0"/>
              </a:spcBef>
              <a:spcAft>
                <a:spcPts val="0"/>
              </a:spcAft>
              <a:buClr>
                <a:schemeClr val="dk1"/>
              </a:buClr>
              <a:buSzPts val="2800"/>
              <a:buFont typeface="Arial"/>
              <a:buNone/>
            </a:pPr>
            <a:endParaRPr sz="2800" b="0" i="0" u="none" strike="noStrike" cap="none">
              <a:solidFill>
                <a:srgbClr val="222222"/>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a:buChar char="•"/>
            </a:pPr>
            <a:r>
              <a:rPr lang="es" sz="2800" b="0" i="0" u="none" strike="noStrike" cap="none">
                <a:solidFill>
                  <a:schemeClr val="dk1"/>
                </a:solidFill>
                <a:latin typeface="Times New Roman"/>
                <a:ea typeface="Times New Roman"/>
                <a:cs typeface="Times New Roman"/>
                <a:sym typeface="Times New Roman"/>
              </a:rPr>
              <a:t>Recomendaciones</a:t>
            </a:r>
            <a:endParaRPr sz="1400" b="0" i="0" u="none" strike="noStrike" cap="none">
              <a:solidFill>
                <a:srgbClr val="000000"/>
              </a:solidFill>
              <a:latin typeface="Arial"/>
              <a:ea typeface="Arial"/>
              <a:cs typeface="Arial"/>
              <a:sym typeface="Arial"/>
            </a:endParaRPr>
          </a:p>
          <a:p>
            <a:pPr marL="457200" marR="0" lvl="0" indent="-279400" algn="l" rtl="0">
              <a:lnSpc>
                <a:spcPct val="100000"/>
              </a:lnSpc>
              <a:spcBef>
                <a:spcPts val="0"/>
              </a:spcBef>
              <a:spcAft>
                <a:spcPts val="0"/>
              </a:spcAft>
              <a:buClr>
                <a:schemeClr val="dk1"/>
              </a:buClr>
              <a:buSzPts val="2800"/>
              <a:buFont typeface="Arial"/>
              <a:buNone/>
            </a:pPr>
            <a:endParaRPr sz="2800" b="0" i="0" u="none" strike="noStrike" cap="none">
              <a:solidFill>
                <a:schemeClr val="dk1"/>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a:buChar char="•"/>
            </a:pPr>
            <a:r>
              <a:rPr lang="es" sz="2800" b="0" i="0" u="none" strike="noStrike" cap="none">
                <a:solidFill>
                  <a:schemeClr val="dk1"/>
                </a:solidFill>
                <a:latin typeface="Times New Roman"/>
                <a:ea typeface="Times New Roman"/>
                <a:cs typeface="Times New Roman"/>
                <a:sym typeface="Times New Roman"/>
              </a:rPr>
              <a:t>Protección contra fraude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58"/>
          <p:cNvSpPr/>
          <p:nvPr/>
        </p:nvSpPr>
        <p:spPr>
          <a:xfrm>
            <a:off x="5260085" y="883272"/>
            <a:ext cx="6470998"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dirty="0">
                <a:solidFill>
                  <a:schemeClr val="dk1"/>
                </a:solidFill>
                <a:latin typeface="Twentieth Century"/>
                <a:ea typeface="Twentieth Century"/>
                <a:cs typeface="Twentieth Century"/>
                <a:sym typeface="Twentieth Century"/>
              </a:rPr>
              <a:t>Calificación y evaluación</a:t>
            </a:r>
            <a:endParaRPr sz="1400" b="0" i="0" u="none" strike="noStrike" cap="none" dirty="0">
              <a:solidFill>
                <a:srgbClr val="000000"/>
              </a:solidFill>
              <a:latin typeface="Arial"/>
              <a:ea typeface="Arial"/>
              <a:cs typeface="Arial"/>
              <a:sym typeface="Arial"/>
            </a:endParaRPr>
          </a:p>
        </p:txBody>
      </p:sp>
      <p:sp>
        <p:nvSpPr>
          <p:cNvPr id="446" name="Google Shape;446;p58"/>
          <p:cNvSpPr/>
          <p:nvPr/>
        </p:nvSpPr>
        <p:spPr>
          <a:xfrm>
            <a:off x="659641" y="2105504"/>
            <a:ext cx="11268502" cy="4093428"/>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dk1"/>
              </a:buClr>
              <a:buSzPts val="2000"/>
              <a:buFont typeface="Arial"/>
              <a:buChar char="•"/>
            </a:pPr>
            <a:r>
              <a:rPr lang="es" sz="2000" b="0" i="0" u="none" strike="noStrike" cap="none">
                <a:solidFill>
                  <a:schemeClr val="dk1"/>
                </a:solidFill>
                <a:latin typeface="Times New Roman"/>
                <a:ea typeface="Times New Roman"/>
                <a:cs typeface="Times New Roman"/>
                <a:sym typeface="Times New Roman"/>
              </a:rPr>
              <a:t>Comprobadores de plagio</a:t>
            </a:r>
            <a:endParaRPr sz="1400" b="0" i="0" u="none" strike="noStrike" cap="none">
              <a:solidFill>
                <a:srgbClr val="000000"/>
              </a:solidFill>
              <a:latin typeface="Arial"/>
              <a:ea typeface="Arial"/>
              <a:cs typeface="Arial"/>
              <a:sym typeface="Arial"/>
            </a:endParaRPr>
          </a:p>
          <a:p>
            <a:pPr marL="342900" marR="0" lvl="0" indent="-215900" algn="l" rtl="0">
              <a:lnSpc>
                <a:spcPct val="100000"/>
              </a:lnSpc>
              <a:spcBef>
                <a:spcPts val="0"/>
              </a:spcBef>
              <a:spcAft>
                <a:spcPts val="0"/>
              </a:spcAft>
              <a:buClr>
                <a:schemeClr val="dk1"/>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s" sz="2000" b="0" i="0" u="none" strike="noStrike" cap="none">
                <a:solidFill>
                  <a:schemeClr val="dk1"/>
                </a:solidFill>
                <a:latin typeface="Times New Roman"/>
                <a:ea typeface="Times New Roman"/>
                <a:cs typeface="Times New Roman"/>
                <a:sym typeface="Times New Roman"/>
              </a:rPr>
              <a:t>Muchos estudiantes de secundaria y universitarios están familiarizados con servicios como </a:t>
            </a:r>
            <a:r>
              <a:rPr lang="es" sz="2000" b="0" i="1" u="none" strike="noStrike" cap="none">
                <a:solidFill>
                  <a:schemeClr val="dk1"/>
                </a:solidFill>
                <a:latin typeface="Times New Roman"/>
                <a:ea typeface="Times New Roman"/>
                <a:cs typeface="Times New Roman"/>
                <a:sym typeface="Times New Roman"/>
              </a:rPr>
              <a:t>Turnitin </a:t>
            </a:r>
            <a:r>
              <a:rPr lang="es" sz="2000" b="0" i="0" u="none" strike="noStrike" cap="none">
                <a:solidFill>
                  <a:schemeClr val="dk1"/>
                </a:solidFill>
                <a:latin typeface="Times New Roman"/>
                <a:ea typeface="Times New Roman"/>
                <a:cs typeface="Times New Roman"/>
                <a:sym typeface="Times New Roman"/>
              </a:rPr>
              <a:t>, una herramienta popular utilizada por los profesores para analizar los escritos de los estudiantes en busca de plagio.</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chemeClr val="dk1"/>
              </a:buClr>
              <a:buSzPts val="2000"/>
              <a:buFont typeface="Arial"/>
              <a:buChar char="•"/>
            </a:pPr>
            <a:r>
              <a:rPr lang="es" sz="2000" b="0" i="0" u="none" strike="noStrike" cap="none">
                <a:solidFill>
                  <a:schemeClr val="dk1"/>
                </a:solidFill>
                <a:latin typeface="Times New Roman"/>
                <a:ea typeface="Times New Roman"/>
                <a:cs typeface="Times New Roman"/>
                <a:sym typeface="Times New Roman"/>
              </a:rPr>
              <a:t>Robo-lectores</a:t>
            </a:r>
            <a:endParaRPr sz="1400" b="0" i="0" u="none" strike="noStrike" cap="none">
              <a:solidFill>
                <a:srgbClr val="000000"/>
              </a:solidFill>
              <a:latin typeface="Arial"/>
              <a:ea typeface="Arial"/>
              <a:cs typeface="Arial"/>
              <a:sym typeface="Arial"/>
            </a:endParaRPr>
          </a:p>
          <a:p>
            <a:pPr marL="342900" marR="0" lvl="0" indent="-215900" algn="l" rtl="0">
              <a:lnSpc>
                <a:spcPct val="100000"/>
              </a:lnSpc>
              <a:spcBef>
                <a:spcPts val="0"/>
              </a:spcBef>
              <a:spcAft>
                <a:spcPts val="0"/>
              </a:spcAft>
              <a:buClr>
                <a:schemeClr val="dk1"/>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s" sz="2000" b="0" i="0" u="none" strike="noStrike" cap="none">
                <a:solidFill>
                  <a:schemeClr val="dk1"/>
                </a:solidFill>
                <a:latin typeface="Times New Roman"/>
                <a:ea typeface="Times New Roman"/>
                <a:cs typeface="Times New Roman"/>
                <a:sym typeface="Times New Roman"/>
              </a:rPr>
              <a:t>La calificación de ensayos requiere mucha mano de obra, lo que ha alentado a investigadores y empresas a crear IA para calificar ensayos.</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s" sz="2000" b="0" i="0" u="none" strike="noStrike" cap="none">
                <a:solidFill>
                  <a:schemeClr val="dk1"/>
                </a:solidFill>
                <a:latin typeface="Times New Roman"/>
                <a:ea typeface="Times New Roman"/>
                <a:cs typeface="Times New Roman"/>
                <a:sym typeface="Times New Roman"/>
              </a:rPr>
              <a:t>El Graduate Record Exam (GRE), la prueba principal utilizada en la escuela de posgrado, califica los ensayos utilizando un lector humano y un lector automático llamado </a:t>
            </a:r>
            <a:r>
              <a:rPr lang="es" sz="2000" b="0" i="1" u="none" strike="noStrike" cap="none">
                <a:solidFill>
                  <a:schemeClr val="dk1"/>
                </a:solidFill>
                <a:latin typeface="Times New Roman"/>
                <a:ea typeface="Times New Roman"/>
                <a:cs typeface="Times New Roman"/>
                <a:sym typeface="Times New Roman"/>
              </a:rPr>
              <a:t>e-Rater </a:t>
            </a:r>
            <a:r>
              <a:rPr lang="es" sz="2000" b="0" i="0" u="none" strike="noStrike" cap="none">
                <a:solidFill>
                  <a:schemeClr val="dk1"/>
                </a:solidFill>
                <a:latin typeface="Times New Roman"/>
                <a:ea typeface="Times New Roman"/>
                <a:cs typeface="Times New Roman"/>
                <a:sym typeface="Times New Roman"/>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pic>
        <p:nvPicPr>
          <p:cNvPr id="451" name="Google Shape;451;p59"/>
          <p:cNvPicPr preferRelativeResize="0"/>
          <p:nvPr/>
        </p:nvPicPr>
        <p:blipFill rotWithShape="1">
          <a:blip r:embed="rId3">
            <a:alphaModFix/>
          </a:blip>
          <a:srcRect/>
          <a:stretch/>
        </p:blipFill>
        <p:spPr>
          <a:xfrm>
            <a:off x="1045972" y="1059762"/>
            <a:ext cx="2959841" cy="1833563"/>
          </a:xfrm>
          <a:prstGeom prst="rect">
            <a:avLst/>
          </a:prstGeom>
          <a:noFill/>
          <a:ln>
            <a:noFill/>
          </a:ln>
        </p:spPr>
      </p:pic>
      <p:sp>
        <p:nvSpPr>
          <p:cNvPr id="452" name="Google Shape;452;p59"/>
          <p:cNvSpPr/>
          <p:nvPr/>
        </p:nvSpPr>
        <p:spPr>
          <a:xfrm>
            <a:off x="5260084" y="883272"/>
            <a:ext cx="4909827"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s" sz="4000" b="1" i="0" u="none" strike="noStrike" cap="none" dirty="0">
                <a:solidFill>
                  <a:schemeClr val="dk1"/>
                </a:solidFill>
                <a:latin typeface="Twentieth Century"/>
                <a:ea typeface="Twentieth Century"/>
                <a:cs typeface="Twentieth Century"/>
                <a:sym typeface="Twentieth Century"/>
              </a:rPr>
              <a:t>Sector de salud</a:t>
            </a:r>
            <a:endParaRPr sz="1400" b="0" i="0" u="none" strike="noStrike" cap="none" dirty="0">
              <a:solidFill>
                <a:srgbClr val="000000"/>
              </a:solidFill>
              <a:latin typeface="Arial"/>
              <a:ea typeface="Arial"/>
              <a:cs typeface="Arial"/>
              <a:sym typeface="Arial"/>
            </a:endParaRPr>
          </a:p>
        </p:txBody>
      </p:sp>
      <p:sp>
        <p:nvSpPr>
          <p:cNvPr id="453" name="Google Shape;453;p59"/>
          <p:cNvSpPr/>
          <p:nvPr/>
        </p:nvSpPr>
        <p:spPr>
          <a:xfrm>
            <a:off x="832513" y="3565815"/>
            <a:ext cx="9594377" cy="255454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0" i="0" u="none" strike="noStrike" cap="none">
                <a:solidFill>
                  <a:schemeClr val="dk1"/>
                </a:solidFill>
                <a:latin typeface="Times New Roman"/>
                <a:ea typeface="Times New Roman"/>
                <a:cs typeface="Times New Roman"/>
                <a:sym typeface="Times New Roman"/>
              </a:rPr>
              <a:t>Se desarrolló un modelo de aprendizaje profundo denominado red neuronal de detección de COVID-19 (COVNet) para extraer características visuales de 4.356 exámenes de tomografía computarizada (TC) de 3.322 pacientes para la detección de COVID-19.</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chemeClr val="dk1"/>
              </a:buClr>
              <a:buSzPts val="2000"/>
              <a:buFont typeface="Arial"/>
              <a:buChar char="•"/>
            </a:pPr>
            <a:r>
              <a:rPr lang="es" sz="2000" b="0" i="0" u="none" strike="noStrike" cap="none">
                <a:solidFill>
                  <a:schemeClr val="dk1"/>
                </a:solidFill>
                <a:latin typeface="Times New Roman"/>
                <a:ea typeface="Times New Roman"/>
                <a:cs typeface="Times New Roman"/>
                <a:sym typeface="Times New Roman"/>
              </a:rPr>
              <a:t>Detección temprana y análisis de epidemias.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000"/>
              <a:buFont typeface="Arial"/>
              <a:buChar char="•"/>
            </a:pPr>
            <a:r>
              <a:rPr lang="es" sz="2000" b="0" i="0" u="none" strike="noStrike" cap="none">
                <a:solidFill>
                  <a:schemeClr val="dk1"/>
                </a:solidFill>
                <a:latin typeface="Times New Roman"/>
                <a:ea typeface="Times New Roman"/>
                <a:cs typeface="Times New Roman"/>
                <a:sym typeface="Times New Roman"/>
              </a:rPr>
              <a:t>Contención</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000"/>
              <a:buFont typeface="Arial"/>
              <a:buChar char="•"/>
            </a:pPr>
            <a:r>
              <a:rPr lang="es" sz="2000" b="0" i="0" u="none" strike="noStrike" cap="none">
                <a:solidFill>
                  <a:schemeClr val="dk1"/>
                </a:solidFill>
                <a:latin typeface="Times New Roman"/>
                <a:ea typeface="Times New Roman"/>
                <a:cs typeface="Times New Roman"/>
                <a:sym typeface="Times New Roman"/>
              </a:rPr>
              <a:t>Triaje y diagnóstico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1"/>
          <p:cNvSpPr/>
          <p:nvPr/>
        </p:nvSpPr>
        <p:spPr>
          <a:xfrm>
            <a:off x="4343400" y="4343400"/>
            <a:ext cx="6048756" cy="22860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466" name="Google Shape;466;p61"/>
          <p:cNvSpPr txBox="1"/>
          <p:nvPr/>
        </p:nvSpPr>
        <p:spPr>
          <a:xfrm>
            <a:off x="2169668" y="1464310"/>
            <a:ext cx="7710170" cy="2717411"/>
          </a:xfrm>
          <a:prstGeom prst="rect">
            <a:avLst/>
          </a:prstGeom>
          <a:noFill/>
          <a:ln>
            <a:noFill/>
          </a:ln>
        </p:spPr>
        <p:txBody>
          <a:bodyPr spcFirstLastPara="1" wrap="square" lIns="0" tIns="41900" rIns="0" bIns="0" anchor="t" anchorCtr="0">
            <a:spAutoFit/>
          </a:bodyPr>
          <a:lstStyle/>
          <a:p>
            <a:pPr marL="268605" marR="481330" lvl="0" indent="-256540" algn="l" rtl="0">
              <a:lnSpc>
                <a:spcPct val="91950"/>
              </a:lnSpc>
              <a:spcBef>
                <a:spcPts val="0"/>
              </a:spcBef>
              <a:spcAft>
                <a:spcPts val="0"/>
              </a:spcAft>
              <a:buClr>
                <a:srgbClr val="2CA1BE"/>
              </a:buClr>
              <a:buSzPts val="1353"/>
              <a:buFont typeface="Times New Roman"/>
              <a:buChar char=""/>
            </a:pPr>
            <a:r>
              <a:rPr lang="es" sz="2000" b="0" i="0" u="none" strike="noStrike" cap="none">
                <a:solidFill>
                  <a:schemeClr val="dk1"/>
                </a:solidFill>
                <a:latin typeface="Times New Roman"/>
                <a:ea typeface="Times New Roman"/>
                <a:cs typeface="Times New Roman"/>
                <a:sym typeface="Times New Roman"/>
              </a:rPr>
              <a:t>Sophia es un robot humanoide social desarrollado por la empresa Hanson Robotics, con sede en Hong Kong.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5"/>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0" lvl="0" indent="-256540" algn="l" rtl="0">
              <a:lnSpc>
                <a:spcPct val="100000"/>
              </a:lnSpc>
              <a:spcBef>
                <a:spcPts val="5"/>
              </a:spcBef>
              <a:spcAft>
                <a:spcPts val="0"/>
              </a:spcAft>
              <a:buClr>
                <a:srgbClr val="2CA1BE"/>
              </a:buClr>
              <a:buSzPts val="1353"/>
              <a:buFont typeface="Times New Roman"/>
              <a:buChar char=""/>
            </a:pPr>
            <a:r>
              <a:rPr lang="es" sz="2000" b="0" i="0" u="none" strike="noStrike" cap="none">
                <a:solidFill>
                  <a:schemeClr val="dk1"/>
                </a:solidFill>
                <a:latin typeface="Times New Roman"/>
                <a:ea typeface="Times New Roman"/>
                <a:cs typeface="Times New Roman"/>
                <a:sym typeface="Times New Roman"/>
              </a:rPr>
              <a:t>Sophia fue activada el 19 de abril de 2015.</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5"/>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21590" lvl="0" indent="-256540" algn="l" rtl="0">
              <a:lnSpc>
                <a:spcPct val="91950"/>
              </a:lnSpc>
              <a:spcBef>
                <a:spcPts val="0"/>
              </a:spcBef>
              <a:spcAft>
                <a:spcPts val="0"/>
              </a:spcAft>
              <a:buClr>
                <a:srgbClr val="2CA1BE"/>
              </a:buClr>
              <a:buSzPts val="1353"/>
              <a:buFont typeface="Times New Roman"/>
              <a:buChar char=""/>
            </a:pPr>
            <a:r>
              <a:rPr lang="es" sz="2000" b="0" i="0" u="none" strike="noStrike" cap="none">
                <a:solidFill>
                  <a:schemeClr val="dk1"/>
                </a:solidFill>
                <a:latin typeface="Times New Roman"/>
                <a:ea typeface="Times New Roman"/>
                <a:cs typeface="Times New Roman"/>
                <a:sym typeface="Times New Roman"/>
              </a:rPr>
              <a:t>Hizo su primera aparición pública en el Festival South by Southwest a mediados de marzo de 2016 en Estados Unidos.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50"/>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5080" lvl="0" indent="-256540" algn="l" rtl="0">
              <a:lnSpc>
                <a:spcPct val="91950"/>
              </a:lnSpc>
              <a:spcBef>
                <a:spcPts val="0"/>
              </a:spcBef>
              <a:spcAft>
                <a:spcPts val="0"/>
              </a:spcAft>
              <a:buClr>
                <a:srgbClr val="2CA1BE"/>
              </a:buClr>
              <a:buSzPts val="1353"/>
              <a:buFont typeface="Times New Roman"/>
              <a:buChar char=""/>
            </a:pPr>
            <a:r>
              <a:rPr lang="es" sz="2000" b="0" i="0" u="none" strike="noStrike" cap="none">
                <a:solidFill>
                  <a:schemeClr val="dk1"/>
                </a:solidFill>
                <a:latin typeface="Times New Roman"/>
                <a:ea typeface="Times New Roman"/>
                <a:cs typeface="Times New Roman"/>
                <a:sym typeface="Times New Roman"/>
              </a:rPr>
              <a:t>En octubre de 2017, Sophia se convirtió en ciudadana de Arabia Saudita, el primer robot en recibir la ciudadanía en cualquier país.</a:t>
            </a:r>
            <a:endParaRPr sz="1400" b="0" i="0" u="none" strike="noStrike" cap="none">
              <a:solidFill>
                <a:srgbClr val="000000"/>
              </a:solidFill>
              <a:latin typeface="Arial"/>
              <a:ea typeface="Arial"/>
              <a:cs typeface="Arial"/>
              <a:sym typeface="Arial"/>
            </a:endParaRPr>
          </a:p>
        </p:txBody>
      </p:sp>
      <p:sp>
        <p:nvSpPr>
          <p:cNvPr id="467" name="Google Shape;467;p61"/>
          <p:cNvSpPr txBox="1"/>
          <p:nvPr/>
        </p:nvSpPr>
        <p:spPr>
          <a:xfrm>
            <a:off x="913775" y="479944"/>
            <a:ext cx="10364451" cy="123205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s" sz="4400" b="0" i="0" u="none" strike="noStrike" cap="none">
                <a:solidFill>
                  <a:schemeClr val="dk1"/>
                </a:solidFill>
                <a:latin typeface="Twentieth Century"/>
                <a:ea typeface="Twentieth Century"/>
                <a:cs typeface="Twentieth Century"/>
                <a:sym typeface="Twentieth Century"/>
              </a:rPr>
              <a:t>ROBOT HUMANOIDE</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62"/>
          <p:cNvSpPr txBox="1"/>
          <p:nvPr/>
        </p:nvSpPr>
        <p:spPr>
          <a:xfrm>
            <a:off x="913775" y="479944"/>
            <a:ext cx="10364451" cy="123205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s" sz="4400" b="0" i="0" u="none" strike="noStrike" cap="none">
                <a:solidFill>
                  <a:schemeClr val="dk1"/>
                </a:solidFill>
                <a:latin typeface="Twentieth Century"/>
                <a:ea typeface="Twentieth Century"/>
                <a:cs typeface="Twentieth Century"/>
                <a:sym typeface="Twentieth Century"/>
              </a:rPr>
              <a:t>VENTAJAS Y DESVENTAJAS</a:t>
            </a:r>
            <a:endParaRPr sz="4400" b="0" i="0" u="none" strike="noStrike" cap="none">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3"/>
          <a:stretch>
            <a:fillRect/>
          </a:stretch>
        </p:blipFill>
        <p:spPr>
          <a:xfrm>
            <a:off x="1613527" y="1488591"/>
            <a:ext cx="8764223" cy="4706007"/>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ww.gatevidyalay.com/wp-content/uploads/2019/12/Machine-Learning.png"/>
          <p:cNvPicPr>
            <a:picLocks noChangeAspect="1" noChangeArrowheads="1"/>
          </p:cNvPicPr>
          <p:nvPr/>
        </p:nvPicPr>
        <p:blipFill>
          <a:blip r:embed="rId2"/>
          <a:srcRect/>
          <a:stretch>
            <a:fillRect/>
          </a:stretch>
        </p:blipFill>
        <p:spPr bwMode="auto">
          <a:xfrm>
            <a:off x="1688993" y="2251015"/>
            <a:ext cx="7188200" cy="2771776"/>
          </a:xfrm>
          <a:prstGeom prst="rect">
            <a:avLst/>
          </a:prstGeom>
          <a:noFill/>
        </p:spPr>
      </p:pic>
      <p:sp>
        <p:nvSpPr>
          <p:cNvPr id="3" name="Rectangle 2"/>
          <p:cNvSpPr/>
          <p:nvPr/>
        </p:nvSpPr>
        <p:spPr>
          <a:xfrm>
            <a:off x="4426397" y="774981"/>
            <a:ext cx="4046271" cy="307777"/>
          </a:xfrm>
          <a:prstGeom prst="rect">
            <a:avLst/>
          </a:prstGeom>
        </p:spPr>
        <p:txBody>
          <a:bodyPr wrap="square">
            <a:spAutoFit/>
          </a:bodyPr>
          <a:lstStyle/>
          <a:p>
            <a:pPr fontAlgn="base"/>
            <a:r>
              <a:rPr lang="es" b="1" u="sng" dirty="0" smtClean="0"/>
              <a:t>Aprendizaje automático-</a:t>
            </a:r>
            <a:endParaRPr lang="en-US" b="1" dirty="0"/>
          </a:p>
        </p:txBody>
      </p:sp>
      <p:sp>
        <p:nvSpPr>
          <p:cNvPr id="4" name="Rectangle 3"/>
          <p:cNvSpPr/>
          <p:nvPr/>
        </p:nvSpPr>
        <p:spPr>
          <a:xfrm>
            <a:off x="864243" y="5293583"/>
            <a:ext cx="10957368" cy="707886"/>
          </a:xfrm>
          <a:prstGeom prst="rect">
            <a:avLst/>
          </a:prstGeom>
        </p:spPr>
        <p:txBody>
          <a:bodyPr wrap="square">
            <a:spAutoFit/>
          </a:bodyPr>
          <a:lstStyle/>
          <a:p>
            <a:r>
              <a:rPr lang="es" sz="2000" b="1" dirty="0" smtClean="0"/>
              <a:t>El conjunto de datos contiene una gran cantidad de datos separados, pero se puede utilizar para entrenar un algoritmo con el objetivo de encontrar patrones predecibles dentro de todo el conjunto de datos.</a:t>
            </a:r>
            <a:endParaRPr lang="en-US" sz="2000" b="1"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619125"/>
            <a:ext cx="10363200" cy="1595438"/>
          </a:xfrm>
        </p:spPr>
        <p:txBody>
          <a:bodyPr>
            <a:normAutofit/>
          </a:bodyPr>
          <a:lstStyle/>
          <a:p>
            <a:r>
              <a:rPr lang="es" b="1" dirty="0" smtClean="0"/>
              <a:t>Fuentes populares para conjuntos de datos de aprendizaje automático</a:t>
            </a:r>
            <a:r>
              <a:rPr lang="en-US" dirty="0" smtClean="0"/>
              <a:t/>
            </a:r>
            <a:br>
              <a:rPr lang="en-US" dirty="0" smtClean="0"/>
            </a:br>
            <a:endParaRPr lang="en-US" dirty="0"/>
          </a:p>
        </p:txBody>
      </p:sp>
      <p:pic>
        <p:nvPicPr>
          <p:cNvPr id="36866" name="Picture 2" descr="machine learning datasets"/>
          <p:cNvPicPr>
            <a:picLocks noChangeAspect="1" noChangeArrowheads="1"/>
          </p:cNvPicPr>
          <p:nvPr/>
        </p:nvPicPr>
        <p:blipFill>
          <a:blip r:embed="rId2"/>
          <a:srcRect/>
          <a:stretch>
            <a:fillRect/>
          </a:stretch>
        </p:blipFill>
        <p:spPr bwMode="auto">
          <a:xfrm>
            <a:off x="2210765" y="1858177"/>
            <a:ext cx="6311287" cy="4380576"/>
          </a:xfrm>
          <a:prstGeom prst="rect">
            <a:avLst/>
          </a:prstGeo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202" y="1137424"/>
            <a:ext cx="11984970" cy="464934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0149" y="1080760"/>
            <a:ext cx="11831701" cy="469648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1" name="Google Shape;101;p15"/>
          <p:cNvSpPr txBox="1"/>
          <p:nvPr/>
        </p:nvSpPr>
        <p:spPr>
          <a:xfrm>
            <a:off x="3236260" y="618565"/>
            <a:ext cx="7699600" cy="603300"/>
          </a:xfrm>
          <a:prstGeom prst="rect">
            <a:avLst/>
          </a:prstGeom>
          <a:noFill/>
          <a:ln>
            <a:noFill/>
          </a:ln>
        </p:spPr>
        <p:txBody>
          <a:bodyPr spcFirstLastPara="1" wrap="square" lIns="0" tIns="11700" rIns="0" bIns="0" anchor="t" anchorCtr="0">
            <a:spAutoFit/>
          </a:bodyPr>
          <a:lstStyle/>
          <a:p>
            <a:pPr marL="0" marR="0" lvl="0" indent="0" algn="l" rtl="0">
              <a:lnSpc>
                <a:spcPct val="90000"/>
              </a:lnSpc>
              <a:spcBef>
                <a:spcPts val="0"/>
              </a:spcBef>
              <a:spcAft>
                <a:spcPts val="0"/>
              </a:spcAft>
              <a:buClr>
                <a:schemeClr val="dk1"/>
              </a:buClr>
              <a:buSzPts val="4271"/>
              <a:buFont typeface="Calibri"/>
              <a:buNone/>
            </a:pPr>
            <a:r>
              <a:rPr lang="es" sz="4271" b="1">
                <a:solidFill>
                  <a:schemeClr val="dk1"/>
                </a:solidFill>
                <a:latin typeface="Calibri"/>
                <a:ea typeface="Calibri"/>
                <a:cs typeface="Calibri"/>
                <a:sym typeface="Calibri"/>
              </a:rPr>
              <a:t>Aprendizaje supervisado</a:t>
            </a:r>
            <a:endParaRPr sz="4271">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475465" y="1652339"/>
            <a:ext cx="11241069" cy="355332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p:nvPr/>
        </p:nvSpPr>
        <p:spPr>
          <a:xfrm>
            <a:off x="545910" y="2515257"/>
            <a:ext cx="11477768" cy="1675459"/>
          </a:xfrm>
          <a:prstGeom prst="rect">
            <a:avLst/>
          </a:prstGeom>
          <a:noFill/>
          <a:ln>
            <a:noFill/>
          </a:ln>
        </p:spPr>
        <p:txBody>
          <a:bodyPr spcFirstLastPara="1" wrap="square" lIns="0" tIns="13325" rIns="0" bIns="0" anchor="t" anchorCtr="0">
            <a:spAutoFit/>
          </a:bodyPr>
          <a:lstStyle/>
          <a:p>
            <a:pPr marL="268605" marR="5080" lvl="0" indent="-256540" algn="l" rtl="0">
              <a:lnSpc>
                <a:spcPct val="100000"/>
              </a:lnSpc>
              <a:spcBef>
                <a:spcPts val="0"/>
              </a:spcBef>
              <a:spcAft>
                <a:spcPts val="0"/>
              </a:spcAft>
              <a:buClr>
                <a:srgbClr val="2CA1BE"/>
              </a:buClr>
              <a:buSzPts val="1215"/>
              <a:buFont typeface="Times New Roman"/>
              <a:buChar char=""/>
            </a:pPr>
            <a:r>
              <a:rPr lang="es" sz="1800" b="0" i="0" u="none" strike="noStrike" cap="none">
                <a:solidFill>
                  <a:schemeClr val="dk1"/>
                </a:solidFill>
                <a:latin typeface="Times New Roman"/>
                <a:ea typeface="Times New Roman"/>
                <a:cs typeface="Times New Roman"/>
                <a:sym typeface="Times New Roman"/>
              </a:rPr>
              <a:t>Computadoras con la capacidad de imitar o duplicar las funciones del cerebro humano.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0"/>
              </a:spcBef>
              <a:spcAft>
                <a:spcPts val="0"/>
              </a:spcAft>
              <a:buClr>
                <a:srgbClr val="2CA1BE"/>
              </a:buClr>
              <a:buSzPts val="1800"/>
              <a:buFont typeface="Arial"/>
              <a:buNone/>
            </a:pPr>
            <a:endParaRPr sz="1800" b="0" i="0" u="none" strike="noStrike" cap="none">
              <a:solidFill>
                <a:schemeClr val="dk1"/>
              </a:solidFill>
              <a:latin typeface="Times New Roman"/>
              <a:ea typeface="Times New Roman"/>
              <a:cs typeface="Times New Roman"/>
              <a:sym typeface="Times New Roman"/>
            </a:endParaRPr>
          </a:p>
          <a:p>
            <a:pPr marL="268605" marR="645795" lvl="0" indent="-256540" algn="l" rtl="0">
              <a:lnSpc>
                <a:spcPct val="100000"/>
              </a:lnSpc>
              <a:spcBef>
                <a:spcPts val="0"/>
              </a:spcBef>
              <a:spcAft>
                <a:spcPts val="0"/>
              </a:spcAft>
              <a:buClr>
                <a:srgbClr val="2CA1BE"/>
              </a:buClr>
              <a:buSzPts val="1215"/>
              <a:buFont typeface="Times New Roman"/>
              <a:buChar char=""/>
            </a:pPr>
            <a:r>
              <a:rPr lang="es" sz="1800" b="0" i="0" u="none" strike="noStrike" cap="none">
                <a:solidFill>
                  <a:schemeClr val="dk1"/>
                </a:solidFill>
                <a:latin typeface="Times New Roman"/>
                <a:ea typeface="Times New Roman"/>
                <a:cs typeface="Times New Roman"/>
                <a:sym typeface="Times New Roman"/>
              </a:rPr>
              <a:t>La Inteligencia Artificial es la inteligencia de las máquinas y la rama de la informática que tiene como objetivo crearla.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40"/>
              </a:spcBef>
              <a:spcAft>
                <a:spcPts val="0"/>
              </a:spcAft>
              <a:buClr>
                <a:srgbClr val="2CA1BE"/>
              </a:buClr>
              <a:buSzPts val="1800"/>
              <a:buFont typeface="Arial"/>
              <a:buNone/>
            </a:pPr>
            <a:endParaRPr sz="1800" b="0" i="0" u="none" strike="noStrike" cap="none">
              <a:solidFill>
                <a:schemeClr val="dk1"/>
              </a:solidFill>
              <a:latin typeface="Times New Roman"/>
              <a:ea typeface="Times New Roman"/>
              <a:cs typeface="Times New Roman"/>
              <a:sym typeface="Times New Roman"/>
            </a:endParaRPr>
          </a:p>
          <a:p>
            <a:pPr marL="268605" marR="535305" lvl="0" indent="-256540" algn="l" rtl="0">
              <a:lnSpc>
                <a:spcPct val="100000"/>
              </a:lnSpc>
              <a:spcBef>
                <a:spcPts val="0"/>
              </a:spcBef>
              <a:spcAft>
                <a:spcPts val="0"/>
              </a:spcAft>
              <a:buClr>
                <a:srgbClr val="2CA1BE"/>
              </a:buClr>
              <a:buSzPts val="1215"/>
              <a:buFont typeface="Times New Roman"/>
              <a:buChar char=""/>
            </a:pPr>
            <a:r>
              <a:rPr lang="es" sz="1800" b="0" i="0" u="none" strike="noStrike" cap="none">
                <a:solidFill>
                  <a:schemeClr val="dk1"/>
                </a:solidFill>
                <a:latin typeface="Times New Roman"/>
                <a:ea typeface="Times New Roman"/>
                <a:cs typeface="Times New Roman"/>
                <a:sym typeface="Times New Roman"/>
              </a:rPr>
              <a:t>"La rama de la informática que se ocupa de la automatización del comportamiento inteligente" (Luger y Stubblefield. 1993).</a:t>
            </a:r>
            <a:endParaRPr sz="1400" b="0" i="0" u="none" strike="noStrike" cap="none">
              <a:solidFill>
                <a:srgbClr val="000000"/>
              </a:solidFill>
              <a:latin typeface="Arial"/>
              <a:ea typeface="Arial"/>
              <a:cs typeface="Arial"/>
              <a:sym typeface="Arial"/>
            </a:endParaRPr>
          </a:p>
        </p:txBody>
      </p:sp>
      <p:sp>
        <p:nvSpPr>
          <p:cNvPr id="173" name="Google Shape;173;p21"/>
          <p:cNvSpPr txBox="1"/>
          <p:nvPr/>
        </p:nvSpPr>
        <p:spPr>
          <a:xfrm>
            <a:off x="0" y="365125"/>
            <a:ext cx="10515600"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s" sz="4400" b="0" i="0" u="none" strike="noStrike" cap="none">
                <a:solidFill>
                  <a:schemeClr val="dk1"/>
                </a:solidFill>
                <a:latin typeface="Twentieth Century"/>
                <a:ea typeface="Twentieth Century"/>
                <a:cs typeface="Twentieth Century"/>
                <a:sym typeface="Twentieth Century"/>
              </a:rPr>
              <a:t>DEFINICIÓN</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4708523" y="531618"/>
            <a:ext cx="5332000" cy="4923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s" b="1"/>
              <a:t>Aprendizaje supervisado</a:t>
            </a:r>
            <a:endParaRPr b="1"/>
          </a:p>
        </p:txBody>
      </p:sp>
      <p:sp>
        <p:nvSpPr>
          <p:cNvPr id="107" name="Google Shape;107;p16"/>
          <p:cNvSpPr txBox="1">
            <a:spLocks noGrp="1"/>
          </p:cNvSpPr>
          <p:nvPr>
            <p:ph type="body" idx="1"/>
          </p:nvPr>
        </p:nvSpPr>
        <p:spPr>
          <a:xfrm>
            <a:off x="992841" y="1872783"/>
            <a:ext cx="11020000" cy="4514700"/>
          </a:xfrm>
          <a:prstGeom prst="rect">
            <a:avLst/>
          </a:prstGeom>
          <a:noFill/>
          <a:ln>
            <a:noFill/>
          </a:ln>
        </p:spPr>
        <p:txBody>
          <a:bodyPr spcFirstLastPara="1" wrap="square" lIns="91425" tIns="45700" rIns="91425" bIns="45700" anchor="t" anchorCtr="0">
            <a:normAutofit/>
          </a:bodyPr>
          <a:lstStyle/>
          <a:p>
            <a:pPr marL="171450" lvl="0" indent="-171450" algn="l" rtl="0">
              <a:lnSpc>
                <a:spcPct val="90000"/>
              </a:lnSpc>
              <a:spcBef>
                <a:spcPts val="0"/>
              </a:spcBef>
              <a:spcAft>
                <a:spcPts val="0"/>
              </a:spcAft>
              <a:buClr>
                <a:schemeClr val="dk1"/>
              </a:buClr>
              <a:buSzPts val="2330"/>
              <a:buChar char="•"/>
            </a:pPr>
            <a:r>
              <a:rPr lang="es" sz="2330">
                <a:latin typeface="Arial"/>
                <a:ea typeface="Arial"/>
                <a:cs typeface="Arial"/>
                <a:sym typeface="Arial"/>
              </a:rPr>
              <a:t>El aprendizaje supervisado es el paradigma más popular para realizar operaciones de aprendizaje automático.</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Se utiliza ampliamente para datos en los que existe un mapeo preciso entre los datos de entrada y salida.</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El conjunto de datos, en este caso, está etiquetado, lo que significa que el algoritmo identifica las características explícitamente y realiza predicciones o clasificación en consecuencia.</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A medida que avanza el período de entrenamiento, el algoritmo puede identificar las relaciones entre las dos variables de modo que podamos predecir un nuevo resultado.</a:t>
            </a:r>
            <a:endParaRPr/>
          </a:p>
          <a:p>
            <a:pPr marL="171450" lvl="0" indent="-23495" algn="l" rtl="0">
              <a:lnSpc>
                <a:spcPct val="90000"/>
              </a:lnSpc>
              <a:spcBef>
                <a:spcPts val="750"/>
              </a:spcBef>
              <a:spcAft>
                <a:spcPts val="0"/>
              </a:spcAft>
              <a:buClr>
                <a:schemeClr val="dk1"/>
              </a:buClr>
              <a:buSzPts val="2330"/>
              <a:buNone/>
            </a:pPr>
            <a:endParaRPr sz="2330">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39669" y="1136516"/>
            <a:ext cx="7554379" cy="469648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p:nvPr/>
        </p:nvSpPr>
        <p:spPr>
          <a:xfrm>
            <a:off x="3236260" y="618565"/>
            <a:ext cx="7699443" cy="603334"/>
          </a:xfrm>
          <a:prstGeom prst="rect">
            <a:avLst/>
          </a:prstGeom>
          <a:noFill/>
          <a:ln>
            <a:noFill/>
          </a:ln>
        </p:spPr>
        <p:txBody>
          <a:bodyPr spcFirstLastPara="1" wrap="square" lIns="0" tIns="11700" rIns="0" bIns="0" anchor="t" anchorCtr="0">
            <a:spAutoFit/>
          </a:bodyPr>
          <a:lstStyle/>
          <a:p>
            <a:pPr marL="0" marR="0" lvl="0" indent="0" algn="l" rtl="0">
              <a:lnSpc>
                <a:spcPct val="90000"/>
              </a:lnSpc>
              <a:spcBef>
                <a:spcPts val="0"/>
              </a:spcBef>
              <a:spcAft>
                <a:spcPts val="0"/>
              </a:spcAft>
              <a:buClr>
                <a:schemeClr val="dk1"/>
              </a:buClr>
              <a:buSzPts val="4271"/>
              <a:buFont typeface="Calibri"/>
              <a:buNone/>
            </a:pPr>
            <a:r>
              <a:rPr lang="es" sz="4271" b="1">
                <a:solidFill>
                  <a:schemeClr val="dk1"/>
                </a:solidFill>
                <a:latin typeface="Calibri"/>
                <a:ea typeface="Calibri"/>
                <a:cs typeface="Calibri"/>
                <a:sym typeface="Calibri"/>
              </a:rPr>
              <a:t>Aprendizaje sin supervisión</a:t>
            </a:r>
            <a:endParaRPr sz="4271">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1287146" y="2509024"/>
            <a:ext cx="8965391" cy="288901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61679" y="1871445"/>
            <a:ext cx="7468642" cy="311511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4708524" y="531618"/>
            <a:ext cx="5600889" cy="984885"/>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s" b="1"/>
              <a:t>Algoritmo de aprendizaje no supervisado</a:t>
            </a:r>
            <a:endParaRPr b="1"/>
          </a:p>
        </p:txBody>
      </p:sp>
      <p:sp>
        <p:nvSpPr>
          <p:cNvPr id="119" name="Google Shape;119;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chemeClr val="dk1"/>
              </a:buClr>
              <a:buSzPts val="2330"/>
              <a:buChar char="•"/>
            </a:pPr>
            <a:r>
              <a:rPr lang="es" sz="2330">
                <a:latin typeface="Arial"/>
                <a:ea typeface="Arial"/>
                <a:cs typeface="Arial"/>
                <a:sym typeface="Arial"/>
              </a:rPr>
              <a:t>En el caso del algoritmo de aprendizaje no supervisado, los datos no están etiquetados explícitamente en diferentes clases, es decir, no hay etiquetas.</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El modelo puede aprender de los datos encontrando patrones implícitos.</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Los algoritmos de aprendizaje no supervisado identifican los datos en función de sus densidades, estructuras, segmentos similares y otras características similares.</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Los algoritmos de aprendizaje no supervisados se basan en el aprendizaje hebbiano.</a:t>
            </a:r>
            <a:endParaRPr/>
          </a:p>
          <a:p>
            <a:pPr marL="171450" lvl="0" indent="-171450" algn="l" rtl="0">
              <a:lnSpc>
                <a:spcPct val="90000"/>
              </a:lnSpc>
              <a:spcBef>
                <a:spcPts val="750"/>
              </a:spcBef>
              <a:spcAft>
                <a:spcPts val="0"/>
              </a:spcAft>
              <a:buClr>
                <a:schemeClr val="dk1"/>
              </a:buClr>
              <a:buSzPts val="2330"/>
              <a:buChar char="•"/>
            </a:pPr>
            <a:r>
              <a:rPr lang="es" sz="2330">
                <a:latin typeface="Arial"/>
                <a:ea typeface="Arial"/>
                <a:cs typeface="Arial"/>
                <a:sym typeface="Arial"/>
              </a:rPr>
              <a:t>El análisis de conglomerados es una de las técnicas más utilizadas en el aprendizaje supervisado.</a:t>
            </a:r>
            <a:endParaRPr/>
          </a:p>
          <a:p>
            <a:pPr marL="171450" lvl="0" indent="-23495" algn="l" rtl="0">
              <a:lnSpc>
                <a:spcPct val="90000"/>
              </a:lnSpc>
              <a:spcBef>
                <a:spcPts val="750"/>
              </a:spcBef>
              <a:spcAft>
                <a:spcPts val="0"/>
              </a:spcAft>
              <a:buClr>
                <a:schemeClr val="dk1"/>
              </a:buClr>
              <a:buSzPts val="2330"/>
              <a:buNone/>
            </a:pPr>
            <a:endParaRPr sz="2330">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4708523" y="531618"/>
            <a:ext cx="3987243" cy="38278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s" b="1"/>
              <a:t>Aprendizaje reforzado</a:t>
            </a:r>
            <a:r>
              <a:rPr lang="en-US" b="1"/>
              <a:t/>
            </a:r>
            <a:br>
              <a:rPr lang="en-US" b="1"/>
            </a:br>
            <a:r>
              <a:rPr lang="en-US" b="1" u="sng">
                <a:solidFill>
                  <a:schemeClr val="hlink"/>
                </a:solidFill>
                <a:hlinkClick r:id="rId3"/>
              </a:rPr>
              <a:t/>
            </a:r>
            <a:br>
              <a:rPr lang="en-US" b="1" u="sng">
                <a:solidFill>
                  <a:schemeClr val="hlink"/>
                </a:solidFill>
                <a:hlinkClick r:id="rId3"/>
              </a:rPr>
            </a:br>
            <a:endParaRPr b="1"/>
          </a:p>
        </p:txBody>
      </p:sp>
      <p:sp>
        <p:nvSpPr>
          <p:cNvPr id="125" name="Google Shape;125;p19"/>
          <p:cNvSpPr txBox="1">
            <a:spLocks noGrp="1"/>
          </p:cNvSpPr>
          <p:nvPr>
            <p:ph type="body" idx="1"/>
          </p:nvPr>
        </p:nvSpPr>
        <p:spPr>
          <a:xfrm>
            <a:off x="179295" y="914400"/>
            <a:ext cx="11833412" cy="4223358"/>
          </a:xfrm>
          <a:prstGeom prst="rect">
            <a:avLst/>
          </a:prstGeom>
          <a:noFill/>
          <a:ln>
            <a:noFill/>
          </a:ln>
        </p:spPr>
        <p:txBody>
          <a:bodyPr spcFirstLastPara="1" wrap="square" lIns="91425" tIns="45700" rIns="91425" bIns="45700" anchor="t" anchorCtr="0">
            <a:noAutofit/>
          </a:bodyPr>
          <a:lstStyle/>
          <a:p>
            <a:pPr marL="171450" lvl="0" indent="-172593" algn="l" rtl="0">
              <a:lnSpc>
                <a:spcPct val="90000"/>
              </a:lnSpc>
              <a:spcBef>
                <a:spcPts val="0"/>
              </a:spcBef>
              <a:spcAft>
                <a:spcPts val="0"/>
              </a:spcAft>
              <a:buClr>
                <a:schemeClr val="dk1"/>
              </a:buClr>
              <a:buSzPts val="2718"/>
              <a:buChar char="•"/>
            </a:pPr>
            <a:r>
              <a:rPr lang="es" sz="2718"/>
              <a:t>El aprendizaje por refuerzo cubre más áreas de la inteligencia artificial, lo que permite a las máquinas interactuar con su entorno dinámico para alcanzar sus objetivos.</a:t>
            </a:r>
            <a:endParaRPr/>
          </a:p>
          <a:p>
            <a:pPr marL="171450" lvl="0" indent="-172593" algn="l" rtl="0">
              <a:lnSpc>
                <a:spcPct val="90000"/>
              </a:lnSpc>
              <a:spcBef>
                <a:spcPts val="750"/>
              </a:spcBef>
              <a:spcAft>
                <a:spcPts val="0"/>
              </a:spcAft>
              <a:buClr>
                <a:schemeClr val="dk1"/>
              </a:buClr>
              <a:buSzPts val="2718"/>
              <a:buChar char="•"/>
            </a:pPr>
            <a:r>
              <a:rPr lang="es" sz="2718"/>
              <a:t>Con esto, las máquinas y los agentes software son capaces de evaluar el comportamiento ideal en un contexto específico.</a:t>
            </a:r>
            <a:endParaRPr/>
          </a:p>
          <a:p>
            <a:pPr marL="171450" lvl="0" indent="-172593" algn="l" rtl="0">
              <a:lnSpc>
                <a:spcPct val="90000"/>
              </a:lnSpc>
              <a:spcBef>
                <a:spcPts val="750"/>
              </a:spcBef>
              <a:spcAft>
                <a:spcPts val="0"/>
              </a:spcAft>
              <a:buClr>
                <a:schemeClr val="dk1"/>
              </a:buClr>
              <a:buSzPts val="2718"/>
              <a:buChar char="•"/>
            </a:pPr>
            <a:r>
              <a:rPr lang="es" sz="2718"/>
              <a:t>Con la ayuda de esta retroalimentación de recompensa, los agentes pueden aprender el comportamiento y mejorarlo a largo plazo.</a:t>
            </a:r>
            <a:endParaRPr/>
          </a:p>
          <a:p>
            <a:pPr marL="171450" lvl="0" indent="-172593" algn="l" rtl="0">
              <a:lnSpc>
                <a:spcPct val="90000"/>
              </a:lnSpc>
              <a:spcBef>
                <a:spcPts val="750"/>
              </a:spcBef>
              <a:spcAft>
                <a:spcPts val="0"/>
              </a:spcAft>
              <a:buClr>
                <a:schemeClr val="dk1"/>
              </a:buClr>
              <a:buSzPts val="2718"/>
              <a:buChar char="•"/>
            </a:pPr>
            <a:r>
              <a:rPr lang="es" sz="2718"/>
              <a:t>Esta simple recompensa de retroalimentación se conoce como señal de refuerzo.</a:t>
            </a:r>
            <a:endParaRPr/>
          </a:p>
          <a:p>
            <a:pPr marL="171450" lvl="0" indent="0" algn="l" rtl="0">
              <a:lnSpc>
                <a:spcPct val="90000"/>
              </a:lnSpc>
              <a:spcBef>
                <a:spcPts val="750"/>
              </a:spcBef>
              <a:spcAft>
                <a:spcPts val="0"/>
              </a:spcAft>
              <a:buClr>
                <a:schemeClr val="dk1"/>
              </a:buClr>
              <a:buSzPts val="2718"/>
              <a:buNone/>
            </a:pPr>
            <a:endParaRPr sz="2718" b="1"/>
          </a:p>
        </p:txBody>
      </p:sp>
      <p:pic>
        <p:nvPicPr>
          <p:cNvPr id="2" name="Picture 1"/>
          <p:cNvPicPr>
            <a:picLocks noChangeAspect="1"/>
          </p:cNvPicPr>
          <p:nvPr/>
        </p:nvPicPr>
        <p:blipFill>
          <a:blip r:embed="rId4"/>
          <a:stretch>
            <a:fillRect/>
          </a:stretch>
        </p:blipFill>
        <p:spPr>
          <a:xfrm>
            <a:off x="2732899" y="4488462"/>
            <a:ext cx="5863078" cy="206415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0" descr="Learning to run - an example of reinforcement learning - deepsense.ai"/>
          <p:cNvPicPr preferRelativeResize="0"/>
          <p:nvPr/>
        </p:nvPicPr>
        <p:blipFill rotWithShape="1">
          <a:blip r:embed="rId3">
            <a:alphaModFix/>
          </a:blip>
          <a:srcRect/>
          <a:stretch/>
        </p:blipFill>
        <p:spPr>
          <a:xfrm>
            <a:off x="304800" y="-12712"/>
            <a:ext cx="5791200" cy="3257550"/>
          </a:xfrm>
          <a:prstGeom prst="rect">
            <a:avLst/>
          </a:prstGeom>
          <a:noFill/>
          <a:ln>
            <a:noFill/>
          </a:ln>
        </p:spPr>
      </p:pic>
      <p:sp>
        <p:nvSpPr>
          <p:cNvPr id="3074" name="AutoShape 2"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6" name="AutoShape 4"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8" name="AutoShape 6"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0" name="AutoShape 8"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 name="Picture 1"/>
          <p:cNvPicPr>
            <a:picLocks noChangeAspect="1"/>
          </p:cNvPicPr>
          <p:nvPr/>
        </p:nvPicPr>
        <p:blipFill>
          <a:blip r:embed="rId4"/>
          <a:stretch>
            <a:fillRect/>
          </a:stretch>
        </p:blipFill>
        <p:spPr>
          <a:xfrm>
            <a:off x="2780047" y="3679736"/>
            <a:ext cx="6631906" cy="2951887"/>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63"/>
          <p:cNvSpPr txBox="1">
            <a:spLocks noGrp="1"/>
          </p:cNvSpPr>
          <p:nvPr>
            <p:ph type="title"/>
          </p:nvPr>
        </p:nvSpPr>
        <p:spPr>
          <a:xfrm>
            <a:off x="1338146" y="-76200"/>
            <a:ext cx="9025054" cy="11430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0000"/>
              </a:buClr>
              <a:buSzPts val="3600"/>
              <a:buFont typeface="Twentieth Century"/>
              <a:buNone/>
            </a:pPr>
            <a:r>
              <a:rPr lang="es" dirty="0">
                <a:solidFill>
                  <a:srgbClr val="FF0000"/>
                </a:solidFill>
              </a:rPr>
              <a:t>ÁREAS CLAVE DE INVESTIGACIÓN EN IA</a:t>
            </a:r>
            <a:r>
              <a:rPr lang="en-US" dirty="0">
                <a:solidFill>
                  <a:srgbClr val="FF0000"/>
                </a:solidFill>
              </a:rPr>
              <a:t/>
            </a:r>
            <a:br>
              <a:rPr lang="en-US" dirty="0">
                <a:solidFill>
                  <a:srgbClr val="FF0000"/>
                </a:solidFill>
              </a:rPr>
            </a:br>
            <a:endParaRPr dirty="0"/>
          </a:p>
        </p:txBody>
      </p:sp>
      <p:sp>
        <p:nvSpPr>
          <p:cNvPr id="480" name="Google Shape;480;p63"/>
          <p:cNvSpPr txBox="1">
            <a:spLocks noGrp="1"/>
          </p:cNvSpPr>
          <p:nvPr>
            <p:ph type="body" idx="4294967295"/>
          </p:nvPr>
        </p:nvSpPr>
        <p:spPr>
          <a:xfrm>
            <a:off x="573206" y="609600"/>
            <a:ext cx="9866194" cy="6096000"/>
          </a:xfrm>
          <a:prstGeom prst="rect">
            <a:avLst/>
          </a:prstGeom>
          <a:noFill/>
          <a:ln>
            <a:noFill/>
          </a:ln>
        </p:spPr>
        <p:txBody>
          <a:bodyPr spcFirstLastPara="1" wrap="square" lIns="91425" tIns="45700" rIns="91425" bIns="45700" anchor="t" anchorCtr="0">
            <a:noAutofit/>
          </a:bodyPr>
          <a:lstStyle/>
          <a:p>
            <a:pPr marL="228600" lvl="0" indent="-228600" algn="l" rtl="0">
              <a:lnSpc>
                <a:spcPct val="120000"/>
              </a:lnSpc>
              <a:spcBef>
                <a:spcPts val="0"/>
              </a:spcBef>
              <a:spcAft>
                <a:spcPts val="0"/>
              </a:spcAft>
              <a:buClr>
                <a:srgbClr val="2CA1BE"/>
              </a:buClr>
              <a:buSzPts val="2000"/>
              <a:buChar char=""/>
            </a:pPr>
            <a:r>
              <a:rPr lang="es" cap="none">
                <a:latin typeface="Times New Roman"/>
                <a:ea typeface="Times New Roman"/>
                <a:cs typeface="Times New Roman"/>
                <a:sym typeface="Times New Roman"/>
              </a:rPr>
              <a:t>Resolución de problemas, planificación y búsqueda: arquitectura genérica de resolución de problemas basada en ideas de la ciencia cognitiva (juegos, robótica).</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Representación del conocimiento: almacenar y manipular información (representaciones lógicas y probabilísticas)</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Razonamiento/inferencia automatizado: utilizar la información almacenada para responder preguntas y sacar nuevas conclusiones</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Aprendizaje automático: inteligencia a partir de datos; Adaptarse a nuevas circunstancias y detectar y extrapolar patrones</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Procesamiento del lenguaje natural: para comunicarse con la máquina</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Visión por computadora --- Procesamiento de información visual</a:t>
            </a:r>
            <a:endParaRPr/>
          </a:p>
          <a:p>
            <a:pPr marL="228600" lvl="0" indent="-228600" algn="l" rtl="0">
              <a:lnSpc>
                <a:spcPct val="120000"/>
              </a:lnSpc>
              <a:spcBef>
                <a:spcPts val="1000"/>
              </a:spcBef>
              <a:spcAft>
                <a:spcPts val="0"/>
              </a:spcAft>
              <a:buClr>
                <a:srgbClr val="2CA1BE"/>
              </a:buClr>
              <a:buSzPts val="2000"/>
              <a:buChar char=""/>
            </a:pPr>
            <a:r>
              <a:rPr lang="es" cap="none">
                <a:latin typeface="Times New Roman"/>
                <a:ea typeface="Times New Roman"/>
                <a:cs typeface="Times New Roman"/>
                <a:sym typeface="Times New Roman"/>
              </a:rPr>
              <a:t>Robótica --- Autonomía, manipulación, integración total de capacidades de IA</a:t>
            </a:r>
            <a:endParaRPr/>
          </a:p>
          <a:p>
            <a:pPr marL="228600" lvl="0" indent="-101600" algn="l" rtl="0">
              <a:lnSpc>
                <a:spcPct val="120000"/>
              </a:lnSpc>
              <a:spcBef>
                <a:spcPts val="1000"/>
              </a:spcBef>
              <a:spcAft>
                <a:spcPts val="0"/>
              </a:spcAft>
              <a:buClr>
                <a:srgbClr val="2CA1BE"/>
              </a:buClr>
              <a:buSzPts val="2000"/>
              <a:buNone/>
            </a:pPr>
            <a:endParaRPr cap="none">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80">
                                            <p:txEl>
                                              <p:pRg st="0" end="0"/>
                                            </p:txEl>
                                          </p:spTgt>
                                        </p:tgtEl>
                                        <p:attrNameLst>
                                          <p:attrName>style.visibility</p:attrName>
                                        </p:attrNameLst>
                                      </p:cBhvr>
                                      <p:to>
                                        <p:strVal val="visible"/>
                                      </p:to>
                                    </p:set>
                                    <p:anim calcmode="lin" valueType="num">
                                      <p:cBhvr additive="base">
                                        <p:cTn id="7" dur="500"/>
                                        <p:tgtEl>
                                          <p:spTgt spid="48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80">
                                            <p:txEl>
                                              <p:pRg st="1" end="1"/>
                                            </p:txEl>
                                          </p:spTgt>
                                        </p:tgtEl>
                                        <p:attrNameLst>
                                          <p:attrName>style.visibility</p:attrName>
                                        </p:attrNameLst>
                                      </p:cBhvr>
                                      <p:to>
                                        <p:strVal val="visible"/>
                                      </p:to>
                                    </p:set>
                                    <p:anim calcmode="lin" valueType="num">
                                      <p:cBhvr additive="base">
                                        <p:cTn id="12" dur="500"/>
                                        <p:tgtEl>
                                          <p:spTgt spid="48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480">
                                            <p:txEl>
                                              <p:pRg st="2" end="2"/>
                                            </p:txEl>
                                          </p:spTgt>
                                        </p:tgtEl>
                                        <p:attrNameLst>
                                          <p:attrName>style.visibility</p:attrName>
                                        </p:attrNameLst>
                                      </p:cBhvr>
                                      <p:to>
                                        <p:strVal val="visible"/>
                                      </p:to>
                                    </p:set>
                                    <p:anim calcmode="lin" valueType="num">
                                      <p:cBhvr additive="base">
                                        <p:cTn id="17" dur="500"/>
                                        <p:tgtEl>
                                          <p:spTgt spid="480">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480">
                                            <p:txEl>
                                              <p:pRg st="3" end="3"/>
                                            </p:txEl>
                                          </p:spTgt>
                                        </p:tgtEl>
                                        <p:attrNameLst>
                                          <p:attrName>style.visibility</p:attrName>
                                        </p:attrNameLst>
                                      </p:cBhvr>
                                      <p:to>
                                        <p:strVal val="visible"/>
                                      </p:to>
                                    </p:set>
                                    <p:anim calcmode="lin" valueType="num">
                                      <p:cBhvr additive="base">
                                        <p:cTn id="22" dur="500"/>
                                        <p:tgtEl>
                                          <p:spTgt spid="480">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480">
                                            <p:txEl>
                                              <p:pRg st="4" end="4"/>
                                            </p:txEl>
                                          </p:spTgt>
                                        </p:tgtEl>
                                        <p:attrNameLst>
                                          <p:attrName>style.visibility</p:attrName>
                                        </p:attrNameLst>
                                      </p:cBhvr>
                                      <p:to>
                                        <p:strVal val="visible"/>
                                      </p:to>
                                    </p:set>
                                    <p:anim calcmode="lin" valueType="num">
                                      <p:cBhvr additive="base">
                                        <p:cTn id="27" dur="500"/>
                                        <p:tgtEl>
                                          <p:spTgt spid="480">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480">
                                            <p:txEl>
                                              <p:pRg st="5" end="5"/>
                                            </p:txEl>
                                          </p:spTgt>
                                        </p:tgtEl>
                                        <p:attrNameLst>
                                          <p:attrName>style.visibility</p:attrName>
                                        </p:attrNameLst>
                                      </p:cBhvr>
                                      <p:to>
                                        <p:strVal val="visible"/>
                                      </p:to>
                                    </p:set>
                                    <p:anim calcmode="lin" valueType="num">
                                      <p:cBhvr additive="base">
                                        <p:cTn id="32" dur="500"/>
                                        <p:tgtEl>
                                          <p:spTgt spid="480">
                                            <p:txEl>
                                              <p:pRg st="5" end="5"/>
                                            </p:txEl>
                                          </p:spTgt>
                                        </p:tgtEl>
                                        <p:attrNameLst>
                                          <p:attrName>ppt_x</p:attrName>
                                        </p:attrNameLst>
                                      </p:cBhvr>
                                      <p:tavLst>
                                        <p:tav tm="0">
                                          <p:val>
                                            <p:strVal val="#ppt_x+1"/>
                                          </p:val>
                                        </p:tav>
                                        <p:tav tm="100000">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480">
                                            <p:txEl>
                                              <p:pRg st="6" end="6"/>
                                            </p:txEl>
                                          </p:spTgt>
                                        </p:tgtEl>
                                        <p:attrNameLst>
                                          <p:attrName>style.visibility</p:attrName>
                                        </p:attrNameLst>
                                      </p:cBhvr>
                                      <p:to>
                                        <p:strVal val="visible"/>
                                      </p:to>
                                    </p:set>
                                    <p:anim calcmode="lin" valueType="num">
                                      <p:cBhvr additive="base">
                                        <p:cTn id="37" dur="500"/>
                                        <p:tgtEl>
                                          <p:spTgt spid="480">
                                            <p:txEl>
                                              <p:pRg st="6" end="6"/>
                                            </p:txEl>
                                          </p:spTgt>
                                        </p:tgtEl>
                                        <p:attrNameLst>
                                          <p:attrName>ppt_x</p:attrName>
                                        </p:attrNameLst>
                                      </p:cBhvr>
                                      <p:tavLst>
                                        <p:tav tm="0">
                                          <p:val>
                                            <p:strVal val="#ppt_x+1"/>
                                          </p:val>
                                        </p:tav>
                                        <p:tav tm="100000">
                                          <p:val>
                                            <p:strVal val="#ppt_x"/>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0"/>
                                  </p:stCondLst>
                                  <p:childTnLst>
                                    <p:set>
                                      <p:cBhvr>
                                        <p:cTn id="41" dur="1" fill="hold">
                                          <p:stCondLst>
                                            <p:cond delay="0"/>
                                          </p:stCondLst>
                                        </p:cTn>
                                        <p:tgtEl>
                                          <p:spTgt spid="480">
                                            <p:txEl>
                                              <p:pRg st="7" end="7"/>
                                            </p:txEl>
                                          </p:spTgt>
                                        </p:tgtEl>
                                        <p:attrNameLst>
                                          <p:attrName>style.visibility</p:attrName>
                                        </p:attrNameLst>
                                      </p:cBhvr>
                                      <p:to>
                                        <p:strVal val="visible"/>
                                      </p:to>
                                    </p:set>
                                    <p:anim calcmode="lin" valueType="num">
                                      <p:cBhvr additive="base">
                                        <p:cTn id="42" dur="500"/>
                                        <p:tgtEl>
                                          <p:spTgt spid="480">
                                            <p:txEl>
                                              <p:pRg st="7" end="7"/>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2"/>
          <p:cNvPicPr preferRelativeResize="0"/>
          <p:nvPr/>
        </p:nvPicPr>
        <p:blipFill rotWithShape="1">
          <a:blip r:embed="rId3">
            <a:alphaModFix/>
          </a:blip>
          <a:srcRect/>
          <a:stretch/>
        </p:blipFill>
        <p:spPr>
          <a:xfrm>
            <a:off x="1490960" y="539070"/>
            <a:ext cx="8609971" cy="4660727"/>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25650" y="1289032"/>
            <a:ext cx="11365453" cy="51675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3"/>
          <p:cNvSpPr txBox="1">
            <a:spLocks noGrp="1"/>
          </p:cNvSpPr>
          <p:nvPr>
            <p:ph type="title" idx="4294967295"/>
          </p:nvPr>
        </p:nvSpPr>
        <p:spPr>
          <a:xfrm>
            <a:off x="0" y="619125"/>
            <a:ext cx="10363200" cy="15954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s"/>
              <a:t>TIPOS DE INTELIGENCIA ARTIFICIAL</a:t>
            </a:r>
            <a:endParaRPr/>
          </a:p>
        </p:txBody>
      </p:sp>
      <p:pic>
        <p:nvPicPr>
          <p:cNvPr id="2" name="Picture 1"/>
          <p:cNvPicPr>
            <a:picLocks noChangeAspect="1"/>
          </p:cNvPicPr>
          <p:nvPr/>
        </p:nvPicPr>
        <p:blipFill>
          <a:blip r:embed="rId3"/>
          <a:stretch>
            <a:fillRect/>
          </a:stretch>
        </p:blipFill>
        <p:spPr>
          <a:xfrm>
            <a:off x="1572235" y="2475236"/>
            <a:ext cx="7887801" cy="31341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348"/>
        <p:cNvGrpSpPr/>
        <p:nvPr/>
      </p:nvGrpSpPr>
      <p:grpSpPr>
        <a:xfrm>
          <a:off x="0" y="0"/>
          <a:ext cx="0" cy="0"/>
          <a:chOff x="0" y="0"/>
          <a:chExt cx="0" cy="0"/>
        </a:xfrm>
      </p:grpSpPr>
      <p:sp>
        <p:nvSpPr>
          <p:cNvPr id="349" name="Google Shape;349;p44"/>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fontScale="62500" lnSpcReduction="20000"/>
          </a:bodyPr>
          <a:lstStyle/>
          <a:p>
            <a:pPr marL="228600" lvl="0" indent="-228600" algn="l" rtl="0">
              <a:lnSpc>
                <a:spcPct val="120000"/>
              </a:lnSpc>
              <a:spcBef>
                <a:spcPts val="0"/>
              </a:spcBef>
              <a:spcAft>
                <a:spcPts val="0"/>
              </a:spcAft>
              <a:buSzPct val="100000"/>
              <a:buChar char="•"/>
            </a:pPr>
            <a:r>
              <a:rPr lang="es" sz="2600" cap="none">
                <a:latin typeface="Times New Roman"/>
                <a:ea typeface="Times New Roman"/>
                <a:cs typeface="Times New Roman"/>
                <a:sym typeface="Times New Roman"/>
              </a:rPr>
              <a:t>La IA estrecha es un tipo de IA que puede realizar una tarea dedicada con inteligencia. La IA más común y disponible actualmente es la IA estrecha en el mundo de la Inteligencia Artificial.</a:t>
            </a:r>
            <a:endParaRPr/>
          </a:p>
          <a:p>
            <a:pPr marL="228600" lvl="0" indent="-228600" algn="l" rtl="0">
              <a:lnSpc>
                <a:spcPct val="120000"/>
              </a:lnSpc>
              <a:spcBef>
                <a:spcPts val="1000"/>
              </a:spcBef>
              <a:spcAft>
                <a:spcPts val="0"/>
              </a:spcAft>
              <a:buSzPct val="100000"/>
              <a:buChar char="•"/>
            </a:pPr>
            <a:r>
              <a:rPr lang="es" sz="2600" cap="none">
                <a:latin typeface="Times New Roman"/>
                <a:ea typeface="Times New Roman"/>
                <a:cs typeface="Times New Roman"/>
                <a:sym typeface="Times New Roman"/>
              </a:rPr>
              <a:t>La IA estrecha no puede funcionar más allá de su campo o limitaciones, ya que solo está entrenada para una tarea específica. De ahí que también se la denomine IA débil. La IA estrecha puede fallar de manera impredecible si va más allá de sus límites.</a:t>
            </a:r>
            <a:endParaRPr/>
          </a:p>
          <a:p>
            <a:pPr marL="228600" lvl="0" indent="-228600" algn="l" rtl="0">
              <a:lnSpc>
                <a:spcPct val="120000"/>
              </a:lnSpc>
              <a:spcBef>
                <a:spcPts val="1000"/>
              </a:spcBef>
              <a:spcAft>
                <a:spcPts val="0"/>
              </a:spcAft>
              <a:buSzPct val="100000"/>
              <a:buChar char="•"/>
            </a:pPr>
            <a:r>
              <a:rPr lang="es" sz="2600" cap="none">
                <a:latin typeface="Times New Roman"/>
                <a:ea typeface="Times New Roman"/>
                <a:cs typeface="Times New Roman"/>
                <a:sym typeface="Times New Roman"/>
              </a:rPr>
              <a:t>Apple Siri es un buen ejemplo de IA estrecha, pero funciona con una gama limitada de funciones predefinidas.</a:t>
            </a:r>
            <a:endParaRPr/>
          </a:p>
          <a:p>
            <a:pPr marL="228600" lvl="0" indent="-228600" algn="l" rtl="0">
              <a:lnSpc>
                <a:spcPct val="120000"/>
              </a:lnSpc>
              <a:spcBef>
                <a:spcPts val="1000"/>
              </a:spcBef>
              <a:spcAft>
                <a:spcPts val="0"/>
              </a:spcAft>
              <a:buSzPct val="100000"/>
              <a:buChar char="•"/>
            </a:pPr>
            <a:r>
              <a:rPr lang="es" sz="2600" cap="none">
                <a:latin typeface="Times New Roman"/>
                <a:ea typeface="Times New Roman"/>
                <a:cs typeface="Times New Roman"/>
                <a:sym typeface="Times New Roman"/>
              </a:rPr>
              <a:t>La supercomputadora Watson de IBM también se incluye en la IA estrecha, ya que utiliza un enfoque de sistema experto combinado con aprendizaje automático y procesamiento del lenguaje natural.</a:t>
            </a:r>
            <a:endParaRPr/>
          </a:p>
          <a:p>
            <a:pPr marL="228600" lvl="0" indent="-228600" algn="l" rtl="0">
              <a:lnSpc>
                <a:spcPct val="120000"/>
              </a:lnSpc>
              <a:spcBef>
                <a:spcPts val="1000"/>
              </a:spcBef>
              <a:spcAft>
                <a:spcPts val="0"/>
              </a:spcAft>
              <a:buSzPct val="100000"/>
              <a:buChar char="•"/>
            </a:pPr>
            <a:r>
              <a:rPr lang="es" sz="2600" cap="none">
                <a:latin typeface="Times New Roman"/>
                <a:ea typeface="Times New Roman"/>
                <a:cs typeface="Times New Roman"/>
                <a:sym typeface="Times New Roman"/>
              </a:rPr>
              <a:t>Algunos ejemplos de IA estrecha son jugar al ajedrez, sugerencias de compra en sitios de comercio electrónico, vehículos autónomos, reconocimiento de voz y reconocimiento de imágenes.</a:t>
            </a:r>
            <a:endParaRPr/>
          </a:p>
          <a:p>
            <a:pPr marL="228600" lvl="0" indent="-139700" algn="l" rtl="0">
              <a:lnSpc>
                <a:spcPct val="120000"/>
              </a:lnSpc>
              <a:spcBef>
                <a:spcPts val="1000"/>
              </a:spcBef>
              <a:spcAft>
                <a:spcPts val="0"/>
              </a:spcAft>
              <a:buSzPct val="100000"/>
              <a:buNone/>
            </a:pPr>
            <a:endParaRPr/>
          </a:p>
        </p:txBody>
      </p:sp>
      <p:sp>
        <p:nvSpPr>
          <p:cNvPr id="350" name="Google Shape;350;p44"/>
          <p:cNvSpPr txBox="1"/>
          <p:nvPr/>
        </p:nvSpPr>
        <p:spPr>
          <a:xfrm>
            <a:off x="1066175" y="770917"/>
            <a:ext cx="10364451" cy="1596177"/>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3600"/>
              <a:buFont typeface="Twentieth Century"/>
              <a:buNone/>
            </a:pPr>
            <a:r>
              <a:rPr lang="es" sz="3600" b="0" i="0" u="none" strike="noStrike" cap="none">
                <a:solidFill>
                  <a:schemeClr val="dk1"/>
                </a:solidFill>
                <a:latin typeface="Twentieth Century"/>
                <a:ea typeface="Twentieth Century"/>
                <a:cs typeface="Twentieth Century"/>
                <a:sym typeface="Twentieth Century"/>
              </a:rPr>
              <a:t>TIPOS DE INTELIGENCIA ARTIFICIAL-TIPO 1</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6" name="Google Shape;356;p45"/>
          <p:cNvSpPr txBox="1"/>
          <p:nvPr/>
        </p:nvSpPr>
        <p:spPr>
          <a:xfrm>
            <a:off x="913775" y="618517"/>
            <a:ext cx="10364451" cy="1596177"/>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s" sz="4400" b="0" i="0" u="none" strike="noStrike" cap="none">
                <a:solidFill>
                  <a:schemeClr val="dk1"/>
                </a:solidFill>
                <a:latin typeface="Twentieth Century"/>
                <a:ea typeface="Twentieth Century"/>
                <a:cs typeface="Twentieth Century"/>
                <a:sym typeface="Twentieth Century"/>
              </a:rPr>
              <a:t>IA DÉBIL CONTRA IA FUERTE</a:t>
            </a:r>
            <a:endParaRPr sz="4400" b="0" i="0" u="none" strike="noStrike" cap="none">
              <a:solidFill>
                <a:schemeClr val="dk1"/>
              </a:solidFill>
              <a:latin typeface="Twentieth Century"/>
              <a:ea typeface="Twentieth Century"/>
              <a:cs typeface="Twentieth Century"/>
              <a:sym typeface="Twentieth Century"/>
            </a:endParaRPr>
          </a:p>
        </p:txBody>
      </p:sp>
      <p:pic>
        <p:nvPicPr>
          <p:cNvPr id="2" name="Picture 1"/>
          <p:cNvPicPr>
            <a:picLocks noChangeAspect="1"/>
          </p:cNvPicPr>
          <p:nvPr/>
        </p:nvPicPr>
        <p:blipFill>
          <a:blip r:embed="rId3"/>
          <a:stretch>
            <a:fillRect/>
          </a:stretch>
        </p:blipFill>
        <p:spPr>
          <a:xfrm>
            <a:off x="2566495" y="1483112"/>
            <a:ext cx="7059010" cy="528962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360"/>
        <p:cNvGrpSpPr/>
        <p:nvPr/>
      </p:nvGrpSpPr>
      <p:grpSpPr>
        <a:xfrm>
          <a:off x="0" y="0"/>
          <a:ext cx="0" cy="0"/>
          <a:chOff x="0" y="0"/>
          <a:chExt cx="0" cy="0"/>
        </a:xfrm>
      </p:grpSpPr>
      <p:sp>
        <p:nvSpPr>
          <p:cNvPr id="361" name="Google Shape;361;p46"/>
          <p:cNvSpPr txBox="1">
            <a:spLocks noGrp="1"/>
          </p:cNvSpPr>
          <p:nvPr>
            <p:ph type="body" idx="1"/>
          </p:nvPr>
        </p:nvSpPr>
        <p:spPr>
          <a:xfrm>
            <a:off x="223025" y="1753775"/>
            <a:ext cx="11199542"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s" sz="1800" cap="none" dirty="0">
                <a:latin typeface="Times New Roman"/>
                <a:ea typeface="Times New Roman"/>
                <a:cs typeface="Times New Roman"/>
                <a:sym typeface="Times New Roman"/>
              </a:rPr>
              <a:t>2. IA general:</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La IA general es un tipo de inteligencia que podría realizar cualquier tarea intelectual con eficiencia como un humano.</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La idea detrás de la IA general es crear un sistema que pueda ser más inteligente y pensar como un humano por sí solo.</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3. Súper IA:</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La súper IA es un nivel de inteligencia de sistemas en el que las máquinas podrían superar la inteligencia humana y pueden realizar cualquier tarea mejor que los humanos con propiedades cognitivas. Es un resultado de la IA general.</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Algunas características clave de una IA sólida incluyen la capacidad de pensar, razonar, resolver acertijos, emitir juicios, planificar, aprender y comunicarse por sí sola.</a:t>
            </a:r>
            <a:endParaRPr dirty="0"/>
          </a:p>
          <a:p>
            <a:pPr marL="228600" lvl="0" indent="-228600" algn="l" rtl="0">
              <a:lnSpc>
                <a:spcPct val="120000"/>
              </a:lnSpc>
              <a:spcBef>
                <a:spcPts val="1000"/>
              </a:spcBef>
              <a:spcAft>
                <a:spcPts val="0"/>
              </a:spcAft>
              <a:buSzPts val="1800"/>
              <a:buChar char="•"/>
            </a:pPr>
            <a:r>
              <a:rPr lang="es" sz="1800" cap="none" dirty="0">
                <a:latin typeface="Times New Roman"/>
                <a:ea typeface="Times New Roman"/>
                <a:cs typeface="Times New Roman"/>
                <a:sym typeface="Times New Roman"/>
              </a:rPr>
              <a:t>La Super AI sigue siendo un concepto hipotético de Inteligencia Artificial. El desarrollo real de estos sistemas sigue siendo una tarea que cambia el mundo.</a:t>
            </a:r>
            <a:endParaRPr dirty="0"/>
          </a:p>
          <a:p>
            <a:pPr marL="0" lvl="0" indent="0" algn="l" rtl="0">
              <a:lnSpc>
                <a:spcPct val="120000"/>
              </a:lnSpc>
              <a:spcBef>
                <a:spcPts val="1000"/>
              </a:spcBef>
              <a:spcAft>
                <a:spcPts val="0"/>
              </a:spcAft>
              <a:buSzPts val="1800"/>
              <a:buNone/>
            </a:pPr>
            <a:r>
              <a:rPr lang="en-US" sz="1800" cap="none" dirty="0">
                <a:latin typeface="Times New Roman"/>
                <a:ea typeface="Times New Roman"/>
                <a:cs typeface="Times New Roman"/>
                <a:sym typeface="Times New Roman"/>
              </a:rPr>
              <a:t/>
            </a:r>
            <a:br>
              <a:rPr lang="en-US" sz="1800" cap="none" dirty="0">
                <a:latin typeface="Times New Roman"/>
                <a:ea typeface="Times New Roman"/>
                <a:cs typeface="Times New Roman"/>
                <a:sym typeface="Times New Roman"/>
              </a:rPr>
            </a:br>
            <a:endParaRPr sz="1800" cap="none" dirty="0">
              <a:latin typeface="Times New Roman"/>
              <a:ea typeface="Times New Roman"/>
              <a:cs typeface="Times New Roman"/>
              <a:sym typeface="Times New Roman"/>
            </a:endParaRPr>
          </a:p>
        </p:txBody>
      </p:sp>
      <p:sp>
        <p:nvSpPr>
          <p:cNvPr id="362" name="Google Shape;362;p46"/>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s"/>
              <a:t>TIPOS DE INTELIGENCIA ARTIFICIAL-TIPO 1</a:t>
            </a:r>
            <a:endParaRPr/>
          </a:p>
        </p:txBody>
      </p:sp>
    </p:spTree>
  </p:cSld>
  <p:clrMapOvr>
    <a:masterClrMapping/>
  </p:clrMapOvr>
</p:sld>
</file>

<file path=ppt/theme/theme1.xml><?xml version="1.0" encoding="utf-8"?>
<a:theme xmlns:a="http://schemas.openxmlformats.org/drawingml/2006/main"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246</TotalTime>
  <Words>1738</Words>
  <Application>Microsoft Office PowerPoint</Application>
  <PresentationFormat>Custom</PresentationFormat>
  <Paragraphs>136</Paragraphs>
  <Slides>37</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Twentieth Century</vt:lpstr>
      <vt:lpstr>Times New Roman</vt:lpstr>
      <vt:lpstr>Noto Sans Symbols</vt:lpstr>
      <vt:lpstr>Rubik Medium</vt:lpstr>
      <vt:lpstr>Calibri</vt:lpstr>
      <vt:lpstr>Droplet</vt:lpstr>
      <vt:lpstr>SESIÓN 1</vt:lpstr>
      <vt:lpstr>INTRODUCCIÓN</vt:lpstr>
      <vt:lpstr>Slide 3</vt:lpstr>
      <vt:lpstr>Slide 4</vt:lpstr>
      <vt:lpstr>Slide 5</vt:lpstr>
      <vt:lpstr>TIPOS DE INTELIGENCIA ARTIFICIAL</vt:lpstr>
      <vt:lpstr>Slide 7</vt:lpstr>
      <vt:lpstr>Slide 8</vt:lpstr>
      <vt:lpstr>TIPOS DE INTELIGENCIA ARTIFICIAL-TIPO 1</vt:lpstr>
      <vt:lpstr>TIPOS DE INTELIGENCIA ARTIFICIAL-TIPO 2</vt:lpstr>
      <vt:lpstr>TIPOS DE INTELIGENCIA ARTIFICIAL-TIPO 2</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Fuentes populares para conjuntos de datos de aprendizaje automático </vt:lpstr>
      <vt:lpstr>Slide 27</vt:lpstr>
      <vt:lpstr>Slide 28</vt:lpstr>
      <vt:lpstr>Slide 29</vt:lpstr>
      <vt:lpstr>Aprendizaje supervisado</vt:lpstr>
      <vt:lpstr>Slide 31</vt:lpstr>
      <vt:lpstr>Slide 32</vt:lpstr>
      <vt:lpstr>Slide 33</vt:lpstr>
      <vt:lpstr>Algoritmo de aprendizaje no supervisado</vt:lpstr>
      <vt:lpstr>Aprendizaje reforzado  </vt:lpstr>
      <vt:lpstr>Slide 36</vt:lpstr>
      <vt:lpstr>ÁREAS CLAVE DE INVESTIGACIÓN EN IA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1</dc:title>
  <dc:creator>sarutigupta</dc:creator>
  <cp:lastModifiedBy>cdac</cp:lastModifiedBy>
  <cp:revision>16</cp:revision>
  <dcterms:modified xsi:type="dcterms:W3CDTF">2024-07-23T06:09:37Z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9831448</vt:lpwstr>
  </property>
  <property fmtid="{D5CDD505-2E9C-101B-9397-08002B2CF9AE}" pid="3" name="NXPowerLiteSettings">
    <vt:lpwstr>F7000400038000</vt:lpwstr>
  </property>
  <property fmtid="{D5CDD505-2E9C-101B-9397-08002B2CF9AE}" pid="4" name="NXPowerLiteVersion">
    <vt:lpwstr>S10.2.0</vt:lpwstr>
  </property>
</Properties>
</file>